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65" r:id="rId5"/>
    <p:sldId id="259" r:id="rId6"/>
    <p:sldId id="260" r:id="rId7"/>
    <p:sldId id="263" r:id="rId8"/>
    <p:sldId id="264" r:id="rId9"/>
    <p:sldId id="266" r:id="rId10"/>
    <p:sldId id="268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47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462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82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12/7/2021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55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4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1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12/7/2021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7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12/7/2021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91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12/7/2021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0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46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00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43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4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John+14&amp;version=NIV#fen-NIV-26676b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9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8" name="Rectangle 21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29" name="Picture 23">
            <a:extLst>
              <a:ext uri="{FF2B5EF4-FFF2-40B4-BE49-F238E27FC236}">
                <a16:creationId xmlns:a16="http://schemas.microsoft.com/office/drawing/2014/main" id="{FFECA84E-1776-4B03-9261-CF74A291D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18" r="40625"/>
          <a:stretch/>
        </p:blipFill>
        <p:spPr>
          <a:xfrm rot="16200000">
            <a:off x="37415" y="-40462"/>
            <a:ext cx="1332160" cy="14130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00692C-89F9-43FB-BA26-681E5420B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77073"/>
            <a:ext cx="5791200" cy="2632927"/>
          </a:xfrm>
        </p:spPr>
        <p:txBody>
          <a:bodyPr anchor="b">
            <a:normAutofit/>
          </a:bodyPr>
          <a:lstStyle/>
          <a:p>
            <a:pPr algn="l"/>
            <a:r>
              <a:rPr lang="en-US" b="1">
                <a:solidFill>
                  <a:schemeClr val="tx2"/>
                </a:solidFill>
              </a:rPr>
              <a:t>Taber Christian High school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3B675-4724-4377-86BF-3B2F5C66BD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957390"/>
            <a:ext cx="5791200" cy="2198208"/>
          </a:xfrm>
        </p:spPr>
        <p:txBody>
          <a:bodyPr anchor="t">
            <a:normAutofit/>
          </a:bodyPr>
          <a:lstStyle/>
          <a:p>
            <a:pPr algn="l"/>
            <a:r>
              <a:rPr lang="en-US" sz="2200" b="1">
                <a:solidFill>
                  <a:schemeClr val="tx2"/>
                </a:solidFill>
              </a:rPr>
              <a:t>School Council Report</a:t>
            </a:r>
          </a:p>
          <a:p>
            <a:pPr algn="l"/>
            <a:r>
              <a:rPr lang="en-US" sz="2200" b="1">
                <a:solidFill>
                  <a:schemeClr val="tx2"/>
                </a:solidFill>
              </a:rPr>
              <a:t>Wednesday, Sept 29, 2021</a:t>
            </a:r>
            <a:endParaRPr lang="en-US" sz="2200" b="1" dirty="0">
              <a:solidFill>
                <a:schemeClr val="tx2"/>
              </a:solidFill>
            </a:endParaRP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82B9FE6-ABFD-422B-9D16-E0D7B25AED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0" r="-1" b="-1"/>
          <a:stretch/>
        </p:blipFill>
        <p:spPr>
          <a:xfrm>
            <a:off x="7189344" y="10"/>
            <a:ext cx="5009725" cy="342899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3F91AAD-55F2-4E67-A233-AB0D6B2DC44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160" r="-2" b="-3"/>
          <a:stretch/>
        </p:blipFill>
        <p:spPr>
          <a:xfrm>
            <a:off x="7189344" y="3429000"/>
            <a:ext cx="5009725" cy="34290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BFFF490-82EC-4000-BB36-A67FD39E3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048"/>
          <a:stretch/>
        </p:blipFill>
        <p:spPr>
          <a:xfrm>
            <a:off x="11008856" y="4322031"/>
            <a:ext cx="1183144" cy="219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189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87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1CB7E8AE-A3AC-4BB7-A5C6-F00EC697B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 useBgFill="1">
        <p:nvSpPr>
          <p:cNvPr id="92" name="Rectangle 91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DBEE602-02D2-420A-AFC1-438A1699A5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61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EABE29-78BE-4086-8EE4-14C7764A3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697" y="229627"/>
            <a:ext cx="9406180" cy="62577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Fees and Fundraising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3FAB79E-1E1B-4287-B4EA-26E497404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30812"/>
            <a:ext cx="12192000" cy="112718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A22256D1-A993-4D2E-943C-2E87F8BFC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60" y="5730813"/>
            <a:ext cx="12191999" cy="1127186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093190-C621-450F-848B-6770FCD2B24D}"/>
              </a:ext>
            </a:extLst>
          </p:cNvPr>
          <p:cNvSpPr/>
          <p:nvPr/>
        </p:nvSpPr>
        <p:spPr>
          <a:xfrm>
            <a:off x="324465" y="958645"/>
            <a:ext cx="11621729" cy="45277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We continued to be incredibly blessed by our community support</a:t>
            </a:r>
          </a:p>
          <a:p>
            <a:pPr algn="ctr"/>
            <a:endParaRPr lang="en-US" sz="2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were able to raise approximately $20 000 at our fundraising golf tournament!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have been gifted approximately $7500 from the Joel Bydevaate committee for jerseys and athletic equipment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Taber Christian schools Joyful Servers has indicated a willingness to donate $5000 to go towards the TCHS music program instruction (bringing in a sessional instructor to teach instrumentation / praise team skills to students. </a:t>
            </a:r>
          </a:p>
        </p:txBody>
      </p:sp>
    </p:spTree>
    <p:extLst>
      <p:ext uri="{BB962C8B-B14F-4D97-AF65-F5344CB8AC3E}">
        <p14:creationId xmlns:p14="http://schemas.microsoft.com/office/powerpoint/2010/main" val="3777073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87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1CB7E8AE-A3AC-4BB7-A5C6-F00EC697B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 useBgFill="1">
        <p:nvSpPr>
          <p:cNvPr id="92" name="Rectangle 91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DBEE602-02D2-420A-AFC1-438A1699A5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61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EABE29-78BE-4086-8EE4-14C7764A3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697" y="229627"/>
            <a:ext cx="9406180" cy="62577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Fees and Fundraising  (continued)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3FAB79E-1E1B-4287-B4EA-26E497404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30812"/>
            <a:ext cx="12192000" cy="112718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A22256D1-A993-4D2E-943C-2E87F8BFC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60" y="5730813"/>
            <a:ext cx="12191999" cy="1127186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093190-C621-450F-848B-6770FCD2B24D}"/>
              </a:ext>
            </a:extLst>
          </p:cNvPr>
          <p:cNvSpPr/>
          <p:nvPr/>
        </p:nvSpPr>
        <p:spPr>
          <a:xfrm>
            <a:off x="324465" y="958645"/>
            <a:ext cx="11621729" cy="45277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In moving forward, we will need to look at a student fee structure for students. </a:t>
            </a:r>
          </a:p>
          <a:p>
            <a:pPr algn="ctr"/>
            <a:endParaRPr lang="en-US" sz="1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As we start up our programs, we want to minimize costs as much as possible</a:t>
            </a:r>
          </a:p>
          <a:p>
            <a:r>
              <a:rPr lang="en-US" sz="2400" dirty="0"/>
              <a:t>    (example: we don’t have athletics fees this year, but we will need student </a:t>
            </a:r>
          </a:p>
          <a:p>
            <a:r>
              <a:rPr lang="en-US" sz="2400" dirty="0"/>
              <a:t>	volunteer support)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Option programs also require costs – trying to minimize this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Bringing in speakers &amp; programs (</a:t>
            </a:r>
            <a:r>
              <a:rPr lang="en-US" sz="2400" dirty="0" err="1"/>
              <a:t>ie</a:t>
            </a:r>
            <a:r>
              <a:rPr lang="en-US" sz="2400" dirty="0"/>
              <a:t>. St John’s ambulance to do first aid).  </a:t>
            </a:r>
          </a:p>
          <a:p>
            <a:endParaRPr lang="en-US" sz="2400" dirty="0"/>
          </a:p>
          <a:p>
            <a:r>
              <a:rPr lang="en-US" sz="2400" dirty="0"/>
              <a:t>We want to be as stewardly as possible, but recognize that in moving forward – having little / no student fees may not be sustainable.  Having a student activity fee is something we will look at moving forward.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213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AB8125F-0FD8-48CD-9F43-73E5494EA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19DD6C-5899-4C07-864B-EB0A7D104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BDFFBC1-15BD-428E-B8AF-ECF5D1B76D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51"/>
            <a:ext cx="12192000" cy="221768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BFB3075-0323-4EB0-B1A5-776A0E709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1"/>
            <a:ext cx="12191999" cy="2224386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0CA8D1-9F20-423E-AFCD-C95C8C4A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1000"/>
            <a:ext cx="10003218" cy="1600124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TCHS Theme – “The Way”</a:t>
            </a:r>
            <a:br>
              <a:rPr lang="en-US" sz="4000" dirty="0"/>
            </a:br>
            <a:r>
              <a:rPr lang="en-US" sz="4000" dirty="0"/>
              <a:t>John 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E2149-618F-4CF2-B5C8-842E1FA87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003" y="2362124"/>
            <a:ext cx="9542206" cy="4653633"/>
          </a:xfrm>
        </p:spPr>
        <p:txBody>
          <a:bodyPr anchor="ctr">
            <a:normAutofit fontScale="70000" lnSpcReduction="20000"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en-US" sz="2600" b="1" i="0" baseline="300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en-US" sz="2600" b="1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5 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Thomas said to him, “Lord, we don’t know where you are going, so how can we know the way?”</a:t>
            </a:r>
          </a:p>
          <a:p>
            <a:pPr marL="0" indent="0" algn="l">
              <a:buNone/>
            </a:pPr>
            <a:r>
              <a:rPr lang="en-US" sz="2600" b="1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6 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Jesus answered, “I am the way and the truth and the life. No one comes to the Father except through me. </a:t>
            </a:r>
            <a:r>
              <a:rPr lang="en-US" sz="2600" b="1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7 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If you really know me, you will know</a:t>
            </a:r>
            <a:r>
              <a:rPr lang="en-US" sz="2600" b="0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600" b="0" i="0" baseline="30000" dirty="0">
                <a:solidFill>
                  <a:srgbClr val="4A4A4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 tooltip="See footnote b"/>
              </a:rPr>
              <a:t>b</a:t>
            </a:r>
            <a:r>
              <a:rPr lang="en-US" sz="2600" b="0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my Father as well. From now on, you do know him and have seen him.”</a:t>
            </a:r>
          </a:p>
          <a:p>
            <a:pPr marL="0" indent="0" algn="l">
              <a:buNone/>
            </a:pPr>
            <a:r>
              <a:rPr lang="en-US" sz="2600" b="1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8 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Philip said, “Lord, show us the Father and that will be enough for us.”</a:t>
            </a:r>
          </a:p>
          <a:p>
            <a:pPr marL="0" indent="0" algn="l">
              <a:buNone/>
            </a:pPr>
            <a:r>
              <a:rPr lang="en-US" sz="2600" b="1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9 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Jesus answered: “Don’t you know me, Philip, even after I have been among you such a long time? Anyone who has seen me has seen the Father. How can you say, ‘Show us the Father’? </a:t>
            </a:r>
            <a:r>
              <a:rPr lang="en-US" sz="2600" b="1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10 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Don’t you believe that I am in the Father, and that the Father is in me? The words I say to you I do not speak on my own authority. Rather, it is the Father, living in me, who is doing his work. </a:t>
            </a:r>
            <a:r>
              <a:rPr lang="en-US" sz="2600" b="1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11 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Believe me when I say that I am in the Father and the Father is in me; or at least believe on the evidence of the works themselves. </a:t>
            </a:r>
            <a:r>
              <a:rPr lang="en-US" sz="2600" b="1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12 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Very truly I tell you, whoever believes in me will do the works I have been doing, and they will do even greater things than these, because I am going to the Father. </a:t>
            </a:r>
            <a:r>
              <a:rPr lang="en-US" sz="2600" b="1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13 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I will do whatever you ask in my name, so that the Father may be glorified in the Son. </a:t>
            </a:r>
            <a:r>
              <a:rPr lang="en-US" sz="2600" b="1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14 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You may ask me for anything in my name, and I will do it.</a:t>
            </a:r>
          </a:p>
          <a:p>
            <a:pPr marL="0" indent="0" algn="l">
              <a:buNone/>
            </a:pPr>
            <a:endParaRPr lang="en-US" sz="2600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en-US" sz="14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89AEE9E4-3A6B-453D-8CD1-877D71C733D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0" r="26021" b="-1"/>
          <a:stretch/>
        </p:blipFill>
        <p:spPr>
          <a:xfrm>
            <a:off x="9783163" y="2745362"/>
            <a:ext cx="1838206" cy="222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10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2D06A1-BA08-4820-BBC8-B24DDB32A3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18" r="40625"/>
          <a:stretch/>
        </p:blipFill>
        <p:spPr>
          <a:xfrm>
            <a:off x="10744200" y="0"/>
            <a:ext cx="1447800" cy="15357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D3C1F3-B41B-4060-8C2E-088027E25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10348146" cy="975937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Enrolment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295E665-0408-4072-94B3-49BA5ACBCB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048"/>
          <a:stretch/>
        </p:blipFill>
        <p:spPr>
          <a:xfrm rot="10800000">
            <a:off x="0" y="2719662"/>
            <a:ext cx="1371600" cy="254834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85E52-A7B7-481A-A90F-4EA373986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2271" y="1751308"/>
            <a:ext cx="9081007" cy="4361779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2"/>
                </a:solidFill>
              </a:rPr>
              <a:t>We currently have 28 grade - 10 students enrolled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2"/>
                </a:solidFill>
              </a:rPr>
              <a:t>We currently have 19 grade - 11 students enrolled</a:t>
            </a:r>
          </a:p>
        </p:txBody>
      </p:sp>
    </p:spTree>
    <p:extLst>
      <p:ext uri="{BB962C8B-B14F-4D97-AF65-F5344CB8AC3E}">
        <p14:creationId xmlns:p14="http://schemas.microsoft.com/office/powerpoint/2010/main" val="1110942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AB8125F-0FD8-48CD-9F43-73E5494EA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19DD6C-5899-4C07-864B-EB0A7D104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BDFFBC1-15BD-428E-B8AF-ECF5D1B76D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51"/>
            <a:ext cx="12192000" cy="221768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BFB3075-0323-4EB0-B1A5-776A0E709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1"/>
            <a:ext cx="12191999" cy="2224386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0CA8D1-9F20-423E-AFCD-C95C8C4A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/>
              <a:t>Course Offerings – Semester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E2149-618F-4CF2-B5C8-842E1FA87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24386"/>
            <a:ext cx="7530885" cy="4633614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chemeClr val="tx1"/>
                </a:solidFill>
              </a:rPr>
              <a:t>GRADE 10 Classes 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</a:rPr>
              <a:t>Christian Studies 15;  Science 10; PE 10; Math 10  (Options offered: Spanish 10, Psychology 10, Foods (Intro to Baking) 10, Construction Ed.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</a:rPr>
              <a:t>2</a:t>
            </a:r>
            <a:r>
              <a:rPr lang="en-US" sz="1900" baseline="30000" dirty="0">
                <a:solidFill>
                  <a:schemeClr val="tx1"/>
                </a:solidFill>
              </a:rPr>
              <a:t>nd</a:t>
            </a:r>
            <a:r>
              <a:rPr lang="en-US" sz="1900" dirty="0">
                <a:solidFill>
                  <a:schemeClr val="tx1"/>
                </a:solidFill>
              </a:rPr>
              <a:t> quarter options: Foods / Outdoor ed (ice fishing trip in January) / Health foundations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</a:rPr>
              <a:t>At semester break we will offer First Aid training.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19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chemeClr val="tx1"/>
                </a:solidFill>
              </a:rPr>
              <a:t>GRADE 11 Classes: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</a:rPr>
              <a:t>PE 20; Physics 20; Social 20; English 20 (Options offered: Spanish 10; Psychology 10; Construction Ed).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</a:rPr>
              <a:t>2</a:t>
            </a:r>
            <a:r>
              <a:rPr lang="en-US" sz="1900" baseline="30000" dirty="0">
                <a:solidFill>
                  <a:schemeClr val="tx1"/>
                </a:solidFill>
              </a:rPr>
              <a:t>nd</a:t>
            </a:r>
            <a:r>
              <a:rPr lang="en-US" sz="1900" dirty="0">
                <a:solidFill>
                  <a:schemeClr val="tx1"/>
                </a:solidFill>
              </a:rPr>
              <a:t> quarter options: Outdoor ed / Health Foundations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89AEE9E4-3A6B-453D-8CD1-877D71C733D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0" r="26021" b="-1"/>
          <a:stretch/>
        </p:blipFill>
        <p:spPr>
          <a:xfrm>
            <a:off x="8685361" y="2745362"/>
            <a:ext cx="2936008" cy="355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10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AB8125F-0FD8-48CD-9F43-73E5494EA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19DD6C-5899-4C07-864B-EB0A7D104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BDFFBC1-15BD-428E-B8AF-ECF5D1B76D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51"/>
            <a:ext cx="12192000" cy="221768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BFB3075-0323-4EB0-B1A5-776A0E709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1"/>
            <a:ext cx="12191999" cy="2224386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0CA8D1-9F20-423E-AFCD-C95C8C4A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 dirty="0"/>
              <a:t>Course Offerings – Semester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E2149-618F-4CF2-B5C8-842E1FA87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24386"/>
            <a:ext cx="7530885" cy="4633614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chemeClr val="tx1"/>
                </a:solidFill>
              </a:rPr>
              <a:t>GRADE 10 Classes (44 Credits offered + work experience)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</a:rPr>
              <a:t>CALM 20;  PE 10;  Social10; English 10  (Semester Options offered: Art 10, Music 10, Drama 10).  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</a:rPr>
              <a:t>3rd quarter options: Cardiovascular system / Visual Composition / Business Accounting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</a:rPr>
              <a:t>4</a:t>
            </a:r>
            <a:r>
              <a:rPr lang="en-US" sz="1900" baseline="30000" dirty="0">
                <a:solidFill>
                  <a:schemeClr val="tx1"/>
                </a:solidFill>
              </a:rPr>
              <a:t>th</a:t>
            </a:r>
            <a:r>
              <a:rPr lang="en-US" sz="1900" dirty="0">
                <a:solidFill>
                  <a:schemeClr val="tx1"/>
                </a:solidFill>
              </a:rPr>
              <a:t> quarter options: Audio Visual; Construction; Sports Injury Management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chemeClr val="tx1"/>
                </a:solidFill>
              </a:rPr>
              <a:t>GRADE 11 Classes (45 credits offered + work experience)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900" dirty="0">
                <a:solidFill>
                  <a:schemeClr val="tx1"/>
                </a:solidFill>
              </a:rPr>
              <a:t>Christian Studies 25, Biology 20; Physics 30; Math 20 ((Semester Options offered: Art 10, Music 10, Drama 10).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</a:rPr>
              <a:t>3rd quarter options: Cardiovascular system /  Business Accounting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</a:rPr>
              <a:t>4</a:t>
            </a:r>
            <a:r>
              <a:rPr lang="en-US" sz="1600" baseline="30000" dirty="0">
                <a:solidFill>
                  <a:schemeClr val="tx1"/>
                </a:solidFill>
              </a:rPr>
              <a:t>th</a:t>
            </a:r>
            <a:r>
              <a:rPr lang="en-US" sz="1600" dirty="0">
                <a:solidFill>
                  <a:schemeClr val="tx1"/>
                </a:solidFill>
              </a:rPr>
              <a:t> quarter options: Audio Visual; Construction; Sports Injury Management </a:t>
            </a: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89AEE9E4-3A6B-453D-8CD1-877D71C733D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0" r="26021" b="-1"/>
          <a:stretch/>
        </p:blipFill>
        <p:spPr>
          <a:xfrm>
            <a:off x="8685361" y="2745362"/>
            <a:ext cx="2936008" cy="355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342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AB8125F-0FD8-48CD-9F43-73E5494EA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19DD6C-5899-4C07-864B-EB0A7D104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BDFFBC1-15BD-428E-B8AF-ECF5D1B76D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51"/>
            <a:ext cx="12192000" cy="221768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BFB3075-0323-4EB0-B1A5-776A0E709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1"/>
            <a:ext cx="12191999" cy="2224386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0CA8D1-9F20-423E-AFCD-C95C8C4A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 dirty="0"/>
              <a:t>Work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E2149-618F-4CF2-B5C8-842E1FA87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24386"/>
            <a:ext cx="7530885" cy="4633614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chemeClr val="tx1"/>
                </a:solidFill>
              </a:rPr>
              <a:t>Before students can earn work experience credits they need to complete HSC 3000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tx1"/>
                </a:solidFill>
              </a:rPr>
              <a:t>	(offered in Grade 10 – 2</a:t>
            </a:r>
            <a:r>
              <a:rPr lang="en-US" sz="2000" b="1" baseline="30000" dirty="0">
                <a:solidFill>
                  <a:schemeClr val="tx1"/>
                </a:solidFill>
              </a:rPr>
              <a:t>nd</a:t>
            </a:r>
            <a:r>
              <a:rPr lang="en-US" sz="2000" b="1" dirty="0">
                <a:solidFill>
                  <a:schemeClr val="tx1"/>
                </a:solidFill>
              </a:rPr>
              <a:t> semester). 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chemeClr val="tx1"/>
                </a:solidFill>
              </a:rPr>
              <a:t>We want grade 10 students to get in a semester (get a good start) before engaging in work experience opportunities). 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000" b="1" dirty="0">
              <a:solidFill>
                <a:schemeClr val="tx1"/>
              </a:solidFill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89AEE9E4-3A6B-453D-8CD1-877D71C733D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0" r="26021" b="-1"/>
          <a:stretch/>
        </p:blipFill>
        <p:spPr>
          <a:xfrm>
            <a:off x="8685361" y="2745362"/>
            <a:ext cx="2936008" cy="355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867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AB8125F-0FD8-48CD-9F43-73E5494EA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19DD6C-5899-4C07-864B-EB0A7D104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BDFFBC1-15BD-428E-B8AF-ECF5D1B76D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51"/>
            <a:ext cx="12192000" cy="221768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BFB3075-0323-4EB0-B1A5-776A0E709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1"/>
            <a:ext cx="12191999" cy="2224386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0CA8D1-9F20-423E-AFCD-C95C8C4A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 dirty="0"/>
              <a:t>Student Leadership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E2149-618F-4CF2-B5C8-842E1FA87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24386"/>
            <a:ext cx="7530885" cy="4633614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Various Students are involved in the following: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	</a:t>
            </a:r>
            <a:r>
              <a:rPr lang="en-US" sz="2000" dirty="0">
                <a:solidFill>
                  <a:schemeClr val="tx1"/>
                </a:solidFill>
              </a:rPr>
              <a:t>Student council leadership group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Athletics advisory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Chapel teams and planning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School Theme days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 Pep rallies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Spring cultural celebration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T shirt design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School dance?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89AEE9E4-3A6B-453D-8CD1-877D71C733D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0" r="26021" b="-1"/>
          <a:stretch/>
        </p:blipFill>
        <p:spPr>
          <a:xfrm>
            <a:off x="8685361" y="2745362"/>
            <a:ext cx="2936008" cy="355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61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AB8125F-0FD8-48CD-9F43-73E5494EA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19DD6C-5899-4C07-864B-EB0A7D104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BDFFBC1-15BD-428E-B8AF-ECF5D1B76D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51"/>
            <a:ext cx="12192000" cy="221768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BFB3075-0323-4EB0-B1A5-776A0E709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1"/>
            <a:ext cx="12191999" cy="2224386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0CA8D1-9F20-423E-AFCD-C95C8C4A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 dirty="0"/>
              <a:t>School Community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E2149-618F-4CF2-B5C8-842E1FA87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24386"/>
            <a:ext cx="7530885" cy="4633614"/>
          </a:xfrm>
        </p:spPr>
        <p:txBody>
          <a:bodyPr anchor="ctr"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CREW (we are crew, we are not passengers!)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Meet in mixed grade level groups twice a week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Engage in fun/silly discussions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Engage in discussions about challenges students might have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Meet in a circle (no leaders, everyone has a voice)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89AEE9E4-3A6B-453D-8CD1-877D71C733D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0" r="26021" b="-1"/>
          <a:stretch/>
        </p:blipFill>
        <p:spPr>
          <a:xfrm>
            <a:off x="8685361" y="2745362"/>
            <a:ext cx="2936008" cy="355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974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AB8125F-0FD8-48CD-9F43-73E5494EA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19DD6C-5899-4C07-864B-EB0A7D104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BDFFBC1-15BD-428E-B8AF-ECF5D1B76D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51"/>
            <a:ext cx="12192000" cy="221768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BFB3075-0323-4EB0-B1A5-776A0E709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1"/>
            <a:ext cx="12191999" cy="2224386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0CA8D1-9F20-423E-AFCD-C95C8C4A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 dirty="0"/>
              <a:t>Sensitive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E2149-618F-4CF2-B5C8-842E1FA87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24386"/>
            <a:ext cx="11181736" cy="4633614"/>
          </a:xfrm>
        </p:spPr>
        <p:txBody>
          <a:bodyPr anchor="ctr">
            <a:normAutofit/>
          </a:bodyPr>
          <a:lstStyle/>
          <a:p>
            <a:pPr marL="6350" marR="0" indent="-6350">
              <a:lnSpc>
                <a:spcPct val="104000"/>
              </a:lnSpc>
              <a:spcBef>
                <a:spcPts val="0"/>
              </a:spcBef>
              <a:spcAft>
                <a:spcPts val="55"/>
              </a:spcAft>
            </a:pPr>
            <a:r>
              <a:rPr lang="en-CA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In CALM 20, the Alberta Program of Studies mandates that teachers facilitate learning about the following specific learning outcomes: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CA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examine aspects of healthy sexuality and responsible sexual behaviour 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 indent="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lang="en-CA" sz="18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• explain the ongoing responsibility for being sexually healthy 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 indent="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lang="en-CA" sz="18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• examine a range of behaviours and choices regarding sexual expression 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 indent="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lang="en-CA" sz="18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• describe sexually healthy actions and choices for one’s body, including abstinence 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 indent="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lang="en-CA" sz="18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• analyze strategies for choosing responsible and respectful sexual expression 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 indent="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lang="en-CA" sz="18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• describe the ways in which personal values influence choices 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marR="0" indent="0">
              <a:lnSpc>
                <a:spcPct val="104000"/>
              </a:lnSpc>
              <a:spcBef>
                <a:spcPts val="0"/>
              </a:spcBef>
              <a:spcAft>
                <a:spcPts val="55"/>
              </a:spcAft>
            </a:pPr>
            <a:r>
              <a:rPr lang="en-CA" sz="18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• assess the consequences of being sexually active</a:t>
            </a:r>
          </a:p>
          <a:p>
            <a:pPr marL="457200" marR="0" indent="0">
              <a:lnSpc>
                <a:spcPct val="104000"/>
              </a:lnSpc>
              <a:spcBef>
                <a:spcPts val="0"/>
              </a:spcBef>
              <a:spcAft>
                <a:spcPts val="55"/>
              </a:spcAft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Discussion on the respectful, caring, and careful way this will be approached at TCHS. </a:t>
            </a: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89AEE9E4-3A6B-453D-8CD1-877D71C733D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0" r="26021" b="-1"/>
          <a:stretch/>
        </p:blipFill>
        <p:spPr>
          <a:xfrm>
            <a:off x="8369084" y="374142"/>
            <a:ext cx="1999032" cy="1471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247167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AnalogousFromLightSeedLeftStep">
      <a:dk1>
        <a:srgbClr val="000000"/>
      </a:dk1>
      <a:lt1>
        <a:srgbClr val="FFFFFF"/>
      </a:lt1>
      <a:dk2>
        <a:srgbClr val="2E2441"/>
      </a:dk2>
      <a:lt2>
        <a:srgbClr val="E6E8E2"/>
      </a:lt2>
      <a:accent1>
        <a:srgbClr val="9B73E9"/>
      </a:accent1>
      <a:accent2>
        <a:srgbClr val="545FE5"/>
      </a:accent2>
      <a:accent3>
        <a:srgbClr val="6BA9E8"/>
      </a:accent3>
      <a:accent4>
        <a:srgbClr val="3CB4BF"/>
      </a:accent4>
      <a:accent5>
        <a:srgbClr val="42B790"/>
      </a:accent5>
      <a:accent6>
        <a:srgbClr val="3DBA5D"/>
      </a:accent6>
      <a:hlink>
        <a:srgbClr val="778953"/>
      </a:hlink>
      <a:folHlink>
        <a:srgbClr val="7F7F7F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1037</Words>
  <Application>Microsoft Office PowerPoint</Application>
  <PresentationFormat>Widescreen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Avenir Next LT Pro</vt:lpstr>
      <vt:lpstr>AvenirNext LT Pro Medium</vt:lpstr>
      <vt:lpstr>Calibri</vt:lpstr>
      <vt:lpstr>Symbol</vt:lpstr>
      <vt:lpstr>system-ui</vt:lpstr>
      <vt:lpstr>Wingdings</vt:lpstr>
      <vt:lpstr>BlockprintVTI</vt:lpstr>
      <vt:lpstr>Taber Christian High school</vt:lpstr>
      <vt:lpstr>TCHS Theme – “The Way” John 14</vt:lpstr>
      <vt:lpstr>Enrolment</vt:lpstr>
      <vt:lpstr>Course Offerings – Semester 1</vt:lpstr>
      <vt:lpstr>Course Offerings – Semester 2</vt:lpstr>
      <vt:lpstr>Work Experience</vt:lpstr>
      <vt:lpstr>Student Leadership Team</vt:lpstr>
      <vt:lpstr>School Community</vt:lpstr>
      <vt:lpstr>Sensitive Topics</vt:lpstr>
      <vt:lpstr>Fees and Fundraising</vt:lpstr>
      <vt:lpstr>Fees and Fundraising  (continued)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Taber Christian High school</dc:title>
  <dc:creator>Jason Visser</dc:creator>
  <cp:lastModifiedBy>Jason Visser</cp:lastModifiedBy>
  <cp:revision>4</cp:revision>
  <dcterms:created xsi:type="dcterms:W3CDTF">2021-09-29T02:19:50Z</dcterms:created>
  <dcterms:modified xsi:type="dcterms:W3CDTF">2021-12-07T23:53:08Z</dcterms:modified>
</cp:coreProperties>
</file>