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6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4abb4d7cc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4abb4d7c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4abb4d7cc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4abb4d7c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4abb4d7cc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4abb4d7c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4feaca7f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4feaca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4feaf87d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4feaf87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4feaca7f7_4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4feaca7f7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4feaca7f7_4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4feaca7f7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505d05f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505d05f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4feaf87d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4feaf87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4feaf87d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4feaf87d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4abb4d7c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4abb4d7c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4abb4d7c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4abb4d7c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4abb4d7cc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4abb4d7c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4abb4d7cc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f4abb4d7c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4abb4d7cc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f4abb4d7c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4abb4d7cc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4abb4d7c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f4abb4d7cc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f4abb4d7c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4abb4d7cc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f4abb4d7c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f517fccfa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f517fccf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f4abb4d7c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f4abb4d7c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4abb4d7cc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4abb4d7c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4abb4d7c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4abb4d7c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f4abb4d7cc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f4abb4d7c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4abb4d7c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4abb4d7c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4abb4d7cc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4abb4d7c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4abb4d7cc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4abb4d7c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221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252500" y="3819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500">
                <a:solidFill>
                  <a:srgbClr val="F1C232"/>
                </a:solidFill>
              </a:rPr>
              <a:t>Taber Christian </a:t>
            </a:r>
            <a:endParaRPr sz="5500">
              <a:solidFill>
                <a:srgbClr val="F1C232"/>
              </a:solidFill>
            </a:endParaRPr>
          </a:p>
          <a:p>
            <a:pPr marL="0" lvl="0" indent="0" algn="ctr" rtl="0">
              <a:spcBef>
                <a:spcPts val="0"/>
              </a:spcBef>
              <a:spcAft>
                <a:spcPts val="0"/>
              </a:spcAft>
              <a:buNone/>
            </a:pPr>
            <a:r>
              <a:rPr lang="en" sz="5500">
                <a:solidFill>
                  <a:srgbClr val="F1C232"/>
                </a:solidFill>
              </a:rPr>
              <a:t>High School Athletics</a:t>
            </a:r>
            <a:endParaRPr sz="5500">
              <a:solidFill>
                <a:srgbClr val="F1C232"/>
              </a:solidFill>
            </a:endParaRPr>
          </a:p>
        </p:txBody>
      </p:sp>
      <p:sp>
        <p:nvSpPr>
          <p:cNvPr id="56" name="Google Shape;56;p13"/>
          <p:cNvSpPr txBox="1"/>
          <p:nvPr/>
        </p:nvSpPr>
        <p:spPr>
          <a:xfrm>
            <a:off x="421850" y="2797175"/>
            <a:ext cx="4196100" cy="1144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900">
                <a:solidFill>
                  <a:srgbClr val="F1C232"/>
                </a:solidFill>
                <a:latin typeface="Times New Roman"/>
                <a:ea typeface="Times New Roman"/>
                <a:cs typeface="Times New Roman"/>
                <a:sym typeface="Times New Roman"/>
              </a:rPr>
              <a:t>Phone: (403) 359-3835</a:t>
            </a:r>
            <a:endParaRPr sz="2900">
              <a:solidFill>
                <a:srgbClr val="F1C232"/>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2900">
                <a:solidFill>
                  <a:srgbClr val="F1C232"/>
                </a:solidFill>
                <a:latin typeface="Times New Roman"/>
                <a:ea typeface="Times New Roman"/>
                <a:cs typeface="Times New Roman"/>
                <a:sym typeface="Times New Roman"/>
              </a:rPr>
              <a:t>Website:tchs.horizon.ab.ca</a:t>
            </a:r>
            <a:endParaRPr sz="2900">
              <a:solidFill>
                <a:srgbClr val="F1C232"/>
              </a:solidFill>
              <a:latin typeface="Times New Roman"/>
              <a:ea typeface="Times New Roman"/>
              <a:cs typeface="Times New Roman"/>
              <a:sym typeface="Times New Roman"/>
            </a:endParaRPr>
          </a:p>
        </p:txBody>
      </p:sp>
      <p:pic>
        <p:nvPicPr>
          <p:cNvPr id="57" name="Google Shape;57;p13"/>
          <p:cNvPicPr preferRelativeResize="0"/>
          <p:nvPr/>
        </p:nvPicPr>
        <p:blipFill>
          <a:blip r:embed="rId3">
            <a:alphaModFix/>
          </a:blip>
          <a:stretch>
            <a:fillRect/>
          </a:stretch>
        </p:blipFill>
        <p:spPr>
          <a:xfrm>
            <a:off x="4899275" y="2431675"/>
            <a:ext cx="3679626" cy="230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8673650" y="445025"/>
            <a:ext cx="158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b="1"/>
          </a:p>
        </p:txBody>
      </p:sp>
      <p:sp>
        <p:nvSpPr>
          <p:cNvPr id="112" name="Google Shape;112;p22"/>
          <p:cNvSpPr txBox="1">
            <a:spLocks noGrp="1"/>
          </p:cNvSpPr>
          <p:nvPr>
            <p:ph type="body" idx="1"/>
          </p:nvPr>
        </p:nvSpPr>
        <p:spPr>
          <a:xfrm>
            <a:off x="311700" y="333025"/>
            <a:ext cx="8520600" cy="4236000"/>
          </a:xfrm>
          <a:prstGeom prst="rect">
            <a:avLst/>
          </a:prstGeom>
        </p:spPr>
        <p:txBody>
          <a:bodyPr spcFirstLastPara="1" wrap="square" lIns="91425" tIns="91425" rIns="91425" bIns="91425" anchor="t" anchorCtr="0">
            <a:noAutofit/>
          </a:bodyPr>
          <a:lstStyle/>
          <a:p>
            <a:pPr marL="4114800" lvl="0" indent="0" algn="l" rtl="0">
              <a:spcBef>
                <a:spcPts val="1200"/>
              </a:spcBef>
              <a:spcAft>
                <a:spcPts val="0"/>
              </a:spcAft>
              <a:buNone/>
            </a:pPr>
            <a:endParaRPr sz="3300">
              <a:solidFill>
                <a:schemeClr val="dk1"/>
              </a:solidFill>
            </a:endParaRPr>
          </a:p>
          <a:p>
            <a:pPr marL="0" lvl="0" indent="0" algn="l" rtl="0">
              <a:spcBef>
                <a:spcPts val="1200"/>
              </a:spcBef>
              <a:spcAft>
                <a:spcPts val="0"/>
              </a:spcAft>
              <a:buNone/>
            </a:pPr>
            <a:r>
              <a:rPr lang="en" sz="3300" b="1">
                <a:solidFill>
                  <a:srgbClr val="FFC000"/>
                </a:solidFill>
              </a:rPr>
              <a:t>D   </a:t>
            </a:r>
            <a:r>
              <a:rPr lang="en" sz="3300" b="1">
                <a:solidFill>
                  <a:schemeClr val="dk1"/>
                </a:solidFill>
              </a:rPr>
              <a:t>Devoted to one another</a:t>
            </a:r>
            <a:endParaRPr sz="3300" b="1">
              <a:solidFill>
                <a:schemeClr val="dk1"/>
              </a:solidFill>
            </a:endParaRPr>
          </a:p>
          <a:p>
            <a:pPr marL="914400" lvl="0" indent="0" algn="l" rtl="0">
              <a:spcBef>
                <a:spcPts val="1200"/>
              </a:spcBef>
              <a:spcAft>
                <a:spcPts val="0"/>
              </a:spcAft>
              <a:buNone/>
            </a:pPr>
            <a:r>
              <a:rPr lang="en" sz="2400">
                <a:solidFill>
                  <a:schemeClr val="dk1"/>
                </a:solidFill>
                <a:highlight>
                  <a:srgbClr val="FFFFFF"/>
                </a:highlight>
              </a:rPr>
              <a:t>“Be devoted to one another in love. Honor one another above yourselves.</a:t>
            </a:r>
            <a:r>
              <a:rPr lang="en" sz="2400" b="1" baseline="30000">
                <a:solidFill>
                  <a:schemeClr val="dk1"/>
                </a:solidFill>
                <a:highlight>
                  <a:srgbClr val="FFFFFF"/>
                </a:highlight>
              </a:rPr>
              <a:t> </a:t>
            </a:r>
            <a:r>
              <a:rPr lang="en" sz="2400">
                <a:solidFill>
                  <a:schemeClr val="dk1"/>
                </a:solidFill>
                <a:highlight>
                  <a:srgbClr val="FFFFFF"/>
                </a:highlight>
              </a:rPr>
              <a:t>Never be lacking in zeal, but keep your spiritual fervor, serving the Lord.</a:t>
            </a:r>
            <a:r>
              <a:rPr lang="en" sz="2400" b="1" baseline="30000">
                <a:solidFill>
                  <a:schemeClr val="dk1"/>
                </a:solidFill>
                <a:highlight>
                  <a:srgbClr val="FFFFFF"/>
                </a:highlight>
              </a:rPr>
              <a:t> </a:t>
            </a:r>
            <a:r>
              <a:rPr lang="en" sz="2400">
                <a:solidFill>
                  <a:schemeClr val="dk1"/>
                </a:solidFill>
                <a:highlight>
                  <a:srgbClr val="FFFFFF"/>
                </a:highlight>
              </a:rPr>
              <a:t>Be joyful in hope, patient in affliction, faithful in prayer.”                                                               	</a:t>
            </a:r>
            <a:endParaRPr sz="2400">
              <a:solidFill>
                <a:schemeClr val="dk1"/>
              </a:solidFill>
              <a:highlight>
                <a:srgbClr val="FFFFFF"/>
              </a:highlight>
            </a:endParaRPr>
          </a:p>
          <a:p>
            <a:pPr marL="5486400" lvl="0" indent="0" algn="l" rtl="0">
              <a:spcBef>
                <a:spcPts val="1200"/>
              </a:spcBef>
              <a:spcAft>
                <a:spcPts val="1200"/>
              </a:spcAft>
              <a:buNone/>
            </a:pPr>
            <a:r>
              <a:rPr lang="en" sz="2400">
                <a:solidFill>
                  <a:schemeClr val="dk1"/>
                </a:solidFill>
                <a:highlight>
                  <a:srgbClr val="FFFFFF"/>
                </a:highlight>
              </a:rPr>
              <a:t>~ Romans 12:10-12</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8" name="Google Shape;11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9" name="Google Shape;119;p23"/>
          <p:cNvPicPr preferRelativeResize="0"/>
          <p:nvPr/>
        </p:nvPicPr>
        <p:blipFill>
          <a:blip r:embed="rId3">
            <a:alphaModFix/>
          </a:blip>
          <a:stretch>
            <a:fillRect/>
          </a:stretch>
        </p:blipFill>
        <p:spPr>
          <a:xfrm>
            <a:off x="745900" y="573000"/>
            <a:ext cx="7652201" cy="3837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63500" y="126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Athletic Program Offerings (In a typical year)</a:t>
            </a:r>
            <a:endParaRPr/>
          </a:p>
        </p:txBody>
      </p:sp>
      <p:sp>
        <p:nvSpPr>
          <p:cNvPr id="125" name="Google Shape;125;p24"/>
          <p:cNvSpPr txBox="1">
            <a:spLocks noGrp="1"/>
          </p:cNvSpPr>
          <p:nvPr>
            <p:ph type="body" idx="1"/>
          </p:nvPr>
        </p:nvSpPr>
        <p:spPr>
          <a:xfrm>
            <a:off x="282075" y="310825"/>
            <a:ext cx="8520600" cy="31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a:p>
            <a:pPr marL="0" lvl="0" indent="0" algn="l" rtl="0">
              <a:spcBef>
                <a:spcPts val="1200"/>
              </a:spcBef>
              <a:spcAft>
                <a:spcPts val="0"/>
              </a:spcAft>
              <a:buNone/>
            </a:pPr>
            <a:r>
              <a:rPr lang="en" sz="1200"/>
              <a:t>1.	X-Country: Available for students in grades 10-12	           		   			September-October</a:t>
            </a:r>
            <a:endParaRPr sz="1200"/>
          </a:p>
          <a:p>
            <a:pPr marL="0" lvl="0" indent="0" algn="l" rtl="0">
              <a:spcBef>
                <a:spcPts val="1200"/>
              </a:spcBef>
              <a:spcAft>
                <a:spcPts val="0"/>
              </a:spcAft>
              <a:buNone/>
            </a:pPr>
            <a:r>
              <a:rPr lang="en" sz="1200"/>
              <a:t>2.	Golf: Available for students in grades 10-12				   			 		   September</a:t>
            </a:r>
            <a:endParaRPr sz="1200"/>
          </a:p>
          <a:p>
            <a:pPr marL="0" lvl="0" indent="0" algn="l" rtl="0">
              <a:spcBef>
                <a:spcPts val="1200"/>
              </a:spcBef>
              <a:spcAft>
                <a:spcPts val="0"/>
              </a:spcAft>
              <a:buNone/>
            </a:pPr>
            <a:r>
              <a:rPr lang="en" sz="1200"/>
              <a:t>3.	Volleyball:							      				       	      September- November</a:t>
            </a:r>
            <a:endParaRPr sz="1200"/>
          </a:p>
          <a:p>
            <a:pPr marL="457200" lvl="0" indent="0" algn="l" rtl="0">
              <a:spcBef>
                <a:spcPts val="1200"/>
              </a:spcBef>
              <a:spcAft>
                <a:spcPts val="0"/>
              </a:spcAft>
              <a:buNone/>
            </a:pPr>
            <a:r>
              <a:rPr lang="en" sz="1200"/>
              <a:t>a.	Junior Varsity- Available for students in grades 10 and 11</a:t>
            </a:r>
            <a:endParaRPr sz="1200"/>
          </a:p>
          <a:p>
            <a:pPr marL="457200" lvl="0" indent="0" algn="l" rtl="0">
              <a:spcBef>
                <a:spcPts val="1200"/>
              </a:spcBef>
              <a:spcAft>
                <a:spcPts val="0"/>
              </a:spcAft>
              <a:buNone/>
            </a:pPr>
            <a:r>
              <a:rPr lang="en" sz="1200"/>
              <a:t>b.	Senior Varsity- Available for students in grades 10-12</a:t>
            </a:r>
            <a:endParaRPr sz="1200"/>
          </a:p>
          <a:p>
            <a:pPr marL="0" lvl="0" indent="0" algn="l" rtl="0">
              <a:spcBef>
                <a:spcPts val="1200"/>
              </a:spcBef>
              <a:spcAft>
                <a:spcPts val="0"/>
              </a:spcAft>
              <a:buNone/>
            </a:pPr>
            <a:r>
              <a:rPr lang="en" sz="1200"/>
              <a:t>4.	Basketball:								    			      		   November-March</a:t>
            </a:r>
            <a:endParaRPr sz="1200"/>
          </a:p>
          <a:p>
            <a:pPr marL="457200" lvl="0" indent="0" algn="l" rtl="0">
              <a:spcBef>
                <a:spcPts val="1200"/>
              </a:spcBef>
              <a:spcAft>
                <a:spcPts val="0"/>
              </a:spcAft>
              <a:buNone/>
            </a:pPr>
            <a:r>
              <a:rPr lang="en" sz="1200"/>
              <a:t>a.	Junior Varsity- Available for students in grades 10 and 11</a:t>
            </a:r>
            <a:endParaRPr sz="1200"/>
          </a:p>
          <a:p>
            <a:pPr marL="457200" lvl="0" indent="0" algn="l" rtl="0">
              <a:spcBef>
                <a:spcPts val="1200"/>
              </a:spcBef>
              <a:spcAft>
                <a:spcPts val="0"/>
              </a:spcAft>
              <a:buNone/>
            </a:pPr>
            <a:r>
              <a:rPr lang="en" sz="1200"/>
              <a:t>b.	Senior Varsity- Available for students in grades 10-12</a:t>
            </a:r>
            <a:endParaRPr sz="1200"/>
          </a:p>
          <a:p>
            <a:pPr marL="0" lvl="0" indent="0" algn="l" rtl="0">
              <a:spcBef>
                <a:spcPts val="1200"/>
              </a:spcBef>
              <a:spcAft>
                <a:spcPts val="0"/>
              </a:spcAft>
              <a:buNone/>
            </a:pPr>
            <a:r>
              <a:rPr lang="en" sz="1200"/>
              <a:t>5.	Curling: Available for students in grades 10-12			                   				December-February</a:t>
            </a:r>
            <a:endParaRPr sz="1200"/>
          </a:p>
          <a:p>
            <a:pPr marL="0" lvl="0" indent="0" algn="l" rtl="0">
              <a:spcBef>
                <a:spcPts val="1200"/>
              </a:spcBef>
              <a:spcAft>
                <a:spcPts val="0"/>
              </a:spcAft>
              <a:buNone/>
            </a:pPr>
            <a:r>
              <a:rPr lang="en" sz="1200"/>
              <a:t>6.	Badminton: Available for students in grades 10-12			                         			    March-May</a:t>
            </a:r>
            <a:endParaRPr sz="1200"/>
          </a:p>
          <a:p>
            <a:pPr marL="0" lvl="0" indent="0" algn="l" rtl="0">
              <a:spcBef>
                <a:spcPts val="1200"/>
              </a:spcBef>
              <a:spcAft>
                <a:spcPts val="0"/>
              </a:spcAft>
              <a:buNone/>
            </a:pPr>
            <a:r>
              <a:rPr lang="en" sz="1200"/>
              <a:t>7.	Track and Field: Available for students in grades 10-12		                           			     April-June</a:t>
            </a:r>
            <a:endParaRPr sz="1200"/>
          </a:p>
          <a:p>
            <a:pPr marL="0" lvl="0" indent="0" algn="l" rtl="0">
              <a:spcBef>
                <a:spcPts val="1200"/>
              </a:spcBef>
              <a:spcAft>
                <a:spcPts val="0"/>
              </a:spcAft>
              <a:buNone/>
            </a:pPr>
            <a:r>
              <a:rPr lang="en" sz="1200"/>
              <a:t>*Athletic Program Offerings are subject to change based on student numbers and coaching availability</a:t>
            </a:r>
            <a:endParaRPr sz="1200"/>
          </a:p>
          <a:p>
            <a:pPr marL="0" lvl="0" indent="0" algn="l" rtl="0">
              <a:spcBef>
                <a:spcPts val="1200"/>
              </a:spcBef>
              <a:spcAft>
                <a:spcPts val="1200"/>
              </a:spcAft>
              <a:buNone/>
            </a:pP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Golf</a:t>
            </a:r>
            <a:endParaRPr b="1"/>
          </a:p>
        </p:txBody>
      </p:sp>
      <p:sp>
        <p:nvSpPr>
          <p:cNvPr id="131" name="Google Shape;131;p25"/>
          <p:cNvSpPr txBox="1">
            <a:spLocks noGrp="1"/>
          </p:cNvSpPr>
          <p:nvPr>
            <p:ph type="body" idx="1"/>
          </p:nvPr>
        </p:nvSpPr>
        <p:spPr>
          <a:xfrm>
            <a:off x="5210100" y="710475"/>
            <a:ext cx="3622200" cy="36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This year Golf Zones occurred on</a:t>
            </a:r>
            <a:r>
              <a:rPr lang="en"/>
              <a:t> </a:t>
            </a:r>
            <a:r>
              <a:rPr lang="en">
                <a:solidFill>
                  <a:schemeClr val="dk1"/>
                </a:solidFill>
              </a:rPr>
              <a:t>September 14. There will be more opportunities for students to participate and practice in the Spring!</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The TCHS Golf Tournament: Our school golf tournament was a success! The school raised approx $25,000 </a:t>
            </a:r>
            <a:endParaRPr>
              <a:solidFill>
                <a:schemeClr val="dk1"/>
              </a:solidFill>
            </a:endParaRPr>
          </a:p>
        </p:txBody>
      </p:sp>
      <p:pic>
        <p:nvPicPr>
          <p:cNvPr id="132" name="Google Shape;132;p25"/>
          <p:cNvPicPr preferRelativeResize="0"/>
          <p:nvPr/>
        </p:nvPicPr>
        <p:blipFill>
          <a:blip r:embed="rId3">
            <a:alphaModFix/>
          </a:blip>
          <a:stretch>
            <a:fillRect/>
          </a:stretch>
        </p:blipFill>
        <p:spPr>
          <a:xfrm>
            <a:off x="274700" y="1311850"/>
            <a:ext cx="4620499" cy="2625325"/>
          </a:xfrm>
          <a:prstGeom prst="rect">
            <a:avLst/>
          </a:prstGeom>
          <a:noFill/>
          <a:ln>
            <a:noFill/>
          </a:ln>
        </p:spPr>
      </p:pic>
      <p:sp>
        <p:nvSpPr>
          <p:cNvPr id="133" name="Google Shape;133;p25"/>
          <p:cNvSpPr txBox="1"/>
          <p:nvPr/>
        </p:nvSpPr>
        <p:spPr>
          <a:xfrm>
            <a:off x="5210100" y="4307225"/>
            <a:ext cx="2686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t>Golf Coach:</a:t>
            </a:r>
            <a:r>
              <a:rPr lang="en" sz="1600"/>
              <a:t> Jay Visser</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X-Country</a:t>
            </a:r>
            <a:endParaRPr b="1"/>
          </a:p>
        </p:txBody>
      </p:sp>
      <p:sp>
        <p:nvSpPr>
          <p:cNvPr id="139" name="Google Shape;139;p26"/>
          <p:cNvSpPr txBox="1">
            <a:spLocks noGrp="1"/>
          </p:cNvSpPr>
          <p:nvPr>
            <p:ph type="body" idx="1"/>
          </p:nvPr>
        </p:nvSpPr>
        <p:spPr>
          <a:xfrm>
            <a:off x="5335925" y="1648325"/>
            <a:ext cx="3555600" cy="14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Zones for X-Country are held at </a:t>
            </a:r>
            <a:endParaRPr sz="1600">
              <a:solidFill>
                <a:schemeClr val="dk1"/>
              </a:solidFill>
            </a:endParaRPr>
          </a:p>
          <a:p>
            <a:pPr marL="0" lvl="0" indent="0" algn="l" rtl="0">
              <a:spcBef>
                <a:spcPts val="1200"/>
              </a:spcBef>
              <a:spcAft>
                <a:spcPts val="0"/>
              </a:spcAft>
              <a:buNone/>
            </a:pPr>
            <a:r>
              <a:rPr lang="en" sz="1600">
                <a:solidFill>
                  <a:schemeClr val="dk1"/>
                </a:solidFill>
              </a:rPr>
              <a:t>Echo Dale Park, Medicine Hat on October 6.</a:t>
            </a:r>
            <a:endParaRPr sz="1600">
              <a:solidFill>
                <a:schemeClr val="dk1"/>
              </a:solidFill>
            </a:endParaRPr>
          </a:p>
          <a:p>
            <a:pPr marL="0" lvl="0" indent="0" algn="l" rtl="0">
              <a:spcBef>
                <a:spcPts val="1200"/>
              </a:spcBef>
              <a:spcAft>
                <a:spcPts val="0"/>
              </a:spcAft>
              <a:buNone/>
            </a:pPr>
            <a:endParaRPr sz="1600">
              <a:solidFill>
                <a:srgbClr val="FFC000"/>
              </a:solidFill>
            </a:endParaRPr>
          </a:p>
          <a:p>
            <a:pPr marL="0" lvl="0" indent="0" algn="l" rtl="0">
              <a:spcBef>
                <a:spcPts val="1200"/>
              </a:spcBef>
              <a:spcAft>
                <a:spcPts val="1200"/>
              </a:spcAft>
              <a:buNone/>
            </a:pPr>
            <a:r>
              <a:rPr lang="en" sz="1600">
                <a:solidFill>
                  <a:srgbClr val="FFC000"/>
                </a:solidFill>
              </a:rPr>
              <a:t>We are in the process of building up this program!!!</a:t>
            </a:r>
            <a:endParaRPr sz="1600">
              <a:solidFill>
                <a:srgbClr val="FFC000"/>
              </a:solidFill>
            </a:endParaRPr>
          </a:p>
        </p:txBody>
      </p:sp>
      <p:pic>
        <p:nvPicPr>
          <p:cNvPr id="140" name="Google Shape;140;p26"/>
          <p:cNvPicPr preferRelativeResize="0"/>
          <p:nvPr/>
        </p:nvPicPr>
        <p:blipFill>
          <a:blip r:embed="rId3">
            <a:alphaModFix/>
          </a:blip>
          <a:stretch>
            <a:fillRect/>
          </a:stretch>
        </p:blipFill>
        <p:spPr>
          <a:xfrm>
            <a:off x="204200" y="1198925"/>
            <a:ext cx="4905328" cy="35835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237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Volleyball</a:t>
            </a:r>
            <a:endParaRPr b="1"/>
          </a:p>
        </p:txBody>
      </p:sp>
      <p:sp>
        <p:nvSpPr>
          <p:cNvPr id="146" name="Google Shape;146;p27"/>
          <p:cNvSpPr txBox="1">
            <a:spLocks noGrp="1"/>
          </p:cNvSpPr>
          <p:nvPr>
            <p:ph type="body" idx="1"/>
          </p:nvPr>
        </p:nvSpPr>
        <p:spPr>
          <a:xfrm>
            <a:off x="5476525" y="732675"/>
            <a:ext cx="3355800" cy="38361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400" b="1">
                <a:solidFill>
                  <a:srgbClr val="FFC000"/>
                </a:solidFill>
              </a:rPr>
              <a:t>This years teams:</a:t>
            </a:r>
            <a:endParaRPr sz="2400" b="1">
              <a:solidFill>
                <a:srgbClr val="FFC000"/>
              </a:solidFill>
            </a:endParaRPr>
          </a:p>
          <a:p>
            <a:pPr marL="0" lvl="0" indent="0" algn="l" rtl="0">
              <a:spcBef>
                <a:spcPts val="1200"/>
              </a:spcBef>
              <a:spcAft>
                <a:spcPts val="0"/>
              </a:spcAft>
              <a:buNone/>
            </a:pPr>
            <a:endParaRPr b="1">
              <a:solidFill>
                <a:schemeClr val="dk1"/>
              </a:solidFill>
            </a:endParaRPr>
          </a:p>
          <a:p>
            <a:pPr marL="0" lvl="0" indent="0" algn="l" rtl="0">
              <a:spcBef>
                <a:spcPts val="1200"/>
              </a:spcBef>
              <a:spcAft>
                <a:spcPts val="0"/>
              </a:spcAft>
              <a:buNone/>
            </a:pPr>
            <a:r>
              <a:rPr lang="en" b="1">
                <a:solidFill>
                  <a:schemeClr val="dk1"/>
                </a:solidFill>
              </a:rPr>
              <a:t>JV Girls </a:t>
            </a:r>
            <a:endParaRPr b="1">
              <a:solidFill>
                <a:schemeClr val="dk1"/>
              </a:solidFill>
            </a:endParaRPr>
          </a:p>
          <a:p>
            <a:pPr marL="0" lvl="0" indent="0" algn="l" rtl="0">
              <a:spcBef>
                <a:spcPts val="1200"/>
              </a:spcBef>
              <a:spcAft>
                <a:spcPts val="0"/>
              </a:spcAft>
              <a:buNone/>
            </a:pPr>
            <a:r>
              <a:rPr lang="en">
                <a:solidFill>
                  <a:schemeClr val="dk1"/>
                </a:solidFill>
              </a:rPr>
              <a:t>Coached by:</a:t>
            </a:r>
            <a:endParaRPr>
              <a:solidFill>
                <a:schemeClr val="dk1"/>
              </a:solidFill>
            </a:endParaRPr>
          </a:p>
          <a:p>
            <a:pPr marL="457200" lvl="0" indent="-334327" algn="l" rtl="0">
              <a:spcBef>
                <a:spcPts val="1200"/>
              </a:spcBef>
              <a:spcAft>
                <a:spcPts val="0"/>
              </a:spcAft>
              <a:buClr>
                <a:schemeClr val="dk1"/>
              </a:buClr>
              <a:buSzPct val="100000"/>
              <a:buChar char="-"/>
            </a:pPr>
            <a:r>
              <a:rPr lang="en">
                <a:solidFill>
                  <a:schemeClr val="dk1"/>
                </a:solidFill>
              </a:rPr>
              <a:t>Phil Vriend</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Annalise Ypma</a:t>
            </a:r>
            <a:endParaRPr b="1">
              <a:solidFill>
                <a:schemeClr val="dk1"/>
              </a:solidFill>
            </a:endParaRPr>
          </a:p>
          <a:p>
            <a:pPr marL="0" lvl="0" indent="0" algn="l" rtl="0">
              <a:spcBef>
                <a:spcPts val="1200"/>
              </a:spcBef>
              <a:spcAft>
                <a:spcPts val="0"/>
              </a:spcAft>
              <a:buNone/>
            </a:pPr>
            <a:r>
              <a:rPr lang="en" b="1">
                <a:solidFill>
                  <a:schemeClr val="dk1"/>
                </a:solidFill>
              </a:rPr>
              <a:t>JV Boys</a:t>
            </a:r>
            <a:endParaRPr b="1">
              <a:solidFill>
                <a:schemeClr val="dk1"/>
              </a:solidFill>
            </a:endParaRPr>
          </a:p>
          <a:p>
            <a:pPr marL="0" lvl="0" indent="0" algn="l" rtl="0">
              <a:spcBef>
                <a:spcPts val="1200"/>
              </a:spcBef>
              <a:spcAft>
                <a:spcPts val="0"/>
              </a:spcAft>
              <a:buNone/>
            </a:pPr>
            <a:r>
              <a:rPr lang="en">
                <a:solidFill>
                  <a:schemeClr val="dk1"/>
                </a:solidFill>
              </a:rPr>
              <a:t>Coached by:</a:t>
            </a:r>
            <a:endParaRPr>
              <a:solidFill>
                <a:schemeClr val="dk1"/>
              </a:solidFill>
            </a:endParaRPr>
          </a:p>
          <a:p>
            <a:pPr marL="457200" lvl="0" indent="-334327" algn="l" rtl="0">
              <a:spcBef>
                <a:spcPts val="1200"/>
              </a:spcBef>
              <a:spcAft>
                <a:spcPts val="0"/>
              </a:spcAft>
              <a:buClr>
                <a:schemeClr val="dk1"/>
              </a:buClr>
              <a:buSzPct val="100000"/>
              <a:buChar char="-"/>
            </a:pPr>
            <a:r>
              <a:rPr lang="en">
                <a:solidFill>
                  <a:schemeClr val="dk1"/>
                </a:solidFill>
              </a:rPr>
              <a:t>Brett McCoy</a:t>
            </a:r>
            <a:endParaRPr>
              <a:solidFill>
                <a:schemeClr val="dk1"/>
              </a:solidFill>
            </a:endParaRPr>
          </a:p>
          <a:p>
            <a:pPr marL="457200" lvl="0" indent="-334327" algn="l" rtl="0">
              <a:spcBef>
                <a:spcPts val="0"/>
              </a:spcBef>
              <a:spcAft>
                <a:spcPts val="0"/>
              </a:spcAft>
              <a:buClr>
                <a:schemeClr val="dk1"/>
              </a:buClr>
              <a:buSzPct val="100000"/>
              <a:buChar char="-"/>
            </a:pPr>
            <a:r>
              <a:rPr lang="en">
                <a:solidFill>
                  <a:schemeClr val="dk1"/>
                </a:solidFill>
              </a:rPr>
              <a:t>Jay Visser</a:t>
            </a:r>
            <a:endParaRPr>
              <a:solidFill>
                <a:schemeClr val="dk1"/>
              </a:solidFill>
            </a:endParaRPr>
          </a:p>
        </p:txBody>
      </p:sp>
      <p:pic>
        <p:nvPicPr>
          <p:cNvPr id="147" name="Google Shape;147;p27"/>
          <p:cNvPicPr preferRelativeResize="0"/>
          <p:nvPr/>
        </p:nvPicPr>
        <p:blipFill>
          <a:blip r:embed="rId3">
            <a:alphaModFix/>
          </a:blip>
          <a:stretch>
            <a:fillRect/>
          </a:stretch>
        </p:blipFill>
        <p:spPr>
          <a:xfrm>
            <a:off x="311699" y="1093274"/>
            <a:ext cx="5005424" cy="341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Basketball</a:t>
            </a:r>
            <a:endParaRPr b="1"/>
          </a:p>
        </p:txBody>
      </p:sp>
      <p:sp>
        <p:nvSpPr>
          <p:cNvPr id="153" name="Google Shape;15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4" name="Google Shape;154;p28"/>
          <p:cNvPicPr preferRelativeResize="0"/>
          <p:nvPr/>
        </p:nvPicPr>
        <p:blipFill>
          <a:blip r:embed="rId3">
            <a:alphaModFix/>
          </a:blip>
          <a:stretch>
            <a:fillRect/>
          </a:stretch>
        </p:blipFill>
        <p:spPr>
          <a:xfrm>
            <a:off x="371125" y="1427850"/>
            <a:ext cx="4587700" cy="3108775"/>
          </a:xfrm>
          <a:prstGeom prst="rect">
            <a:avLst/>
          </a:prstGeom>
          <a:noFill/>
          <a:ln>
            <a:noFill/>
          </a:ln>
        </p:spPr>
      </p:pic>
      <p:sp>
        <p:nvSpPr>
          <p:cNvPr id="155" name="Google Shape;155;p28"/>
          <p:cNvSpPr txBox="1"/>
          <p:nvPr/>
        </p:nvSpPr>
        <p:spPr>
          <a:xfrm>
            <a:off x="5543125" y="777450"/>
            <a:ext cx="3000000" cy="340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b="1">
                <a:solidFill>
                  <a:srgbClr val="FFC000"/>
                </a:solidFill>
              </a:rPr>
              <a:t>This year’s teams:</a:t>
            </a:r>
            <a:endParaRPr sz="2400" b="1">
              <a:solidFill>
                <a:srgbClr val="FFC000"/>
              </a:solidFill>
            </a:endParaRPr>
          </a:p>
          <a:p>
            <a:pPr marL="0" lvl="0" indent="0" algn="l" rtl="0">
              <a:lnSpc>
                <a:spcPct val="115000"/>
              </a:lnSpc>
              <a:spcBef>
                <a:spcPts val="1200"/>
              </a:spcBef>
              <a:spcAft>
                <a:spcPts val="0"/>
              </a:spcAft>
              <a:buNone/>
            </a:pPr>
            <a:endParaRPr sz="1800" b="1">
              <a:solidFill>
                <a:schemeClr val="dk1"/>
              </a:solidFill>
            </a:endParaRPr>
          </a:p>
          <a:p>
            <a:pPr marL="0" lvl="0" indent="0" algn="l" rtl="0">
              <a:lnSpc>
                <a:spcPct val="115000"/>
              </a:lnSpc>
              <a:spcBef>
                <a:spcPts val="1200"/>
              </a:spcBef>
              <a:spcAft>
                <a:spcPts val="0"/>
              </a:spcAft>
              <a:buNone/>
            </a:pPr>
            <a:r>
              <a:rPr lang="en" sz="1800" b="1">
                <a:solidFill>
                  <a:schemeClr val="dk1"/>
                </a:solidFill>
              </a:rPr>
              <a:t>JV/SV Girls </a:t>
            </a:r>
            <a:endParaRPr sz="1800" b="1">
              <a:solidFill>
                <a:schemeClr val="dk1"/>
              </a:solidFill>
            </a:endParaRPr>
          </a:p>
          <a:p>
            <a:pPr marL="0" lvl="0" indent="0" algn="l" rtl="0">
              <a:lnSpc>
                <a:spcPct val="115000"/>
              </a:lnSpc>
              <a:spcBef>
                <a:spcPts val="1200"/>
              </a:spcBef>
              <a:spcAft>
                <a:spcPts val="0"/>
              </a:spcAft>
              <a:buNone/>
            </a:pPr>
            <a:r>
              <a:rPr lang="en" sz="1800">
                <a:solidFill>
                  <a:schemeClr val="dk1"/>
                </a:solidFill>
              </a:rPr>
              <a:t>Coaches: TBD</a:t>
            </a:r>
            <a:endParaRPr sz="1800" b="1">
              <a:solidFill>
                <a:schemeClr val="dk1"/>
              </a:solidFill>
            </a:endParaRPr>
          </a:p>
          <a:p>
            <a:pPr marL="0" lvl="0" indent="0" algn="l" rtl="0">
              <a:lnSpc>
                <a:spcPct val="115000"/>
              </a:lnSpc>
              <a:spcBef>
                <a:spcPts val="1200"/>
              </a:spcBef>
              <a:spcAft>
                <a:spcPts val="0"/>
              </a:spcAft>
              <a:buNone/>
            </a:pPr>
            <a:r>
              <a:rPr lang="en" sz="1800" b="1">
                <a:solidFill>
                  <a:schemeClr val="dk1"/>
                </a:solidFill>
              </a:rPr>
              <a:t>JV Boys</a:t>
            </a:r>
            <a:endParaRPr sz="1800" b="1">
              <a:solidFill>
                <a:schemeClr val="dk1"/>
              </a:solidFill>
            </a:endParaRPr>
          </a:p>
          <a:p>
            <a:pPr marL="0" lvl="0" indent="0" algn="l" rtl="0">
              <a:lnSpc>
                <a:spcPct val="115000"/>
              </a:lnSpc>
              <a:spcBef>
                <a:spcPts val="1200"/>
              </a:spcBef>
              <a:spcAft>
                <a:spcPts val="0"/>
              </a:spcAft>
              <a:buNone/>
            </a:pPr>
            <a:r>
              <a:rPr lang="en" sz="1800">
                <a:solidFill>
                  <a:schemeClr val="dk1"/>
                </a:solidFill>
              </a:rPr>
              <a:t>Coached by:</a:t>
            </a:r>
            <a:endParaRPr sz="1800">
              <a:solidFill>
                <a:schemeClr val="dk1"/>
              </a:solidFill>
            </a:endParaRPr>
          </a:p>
          <a:p>
            <a:pPr marL="457200" lvl="0" indent="-342900" algn="l" rtl="0">
              <a:lnSpc>
                <a:spcPct val="115000"/>
              </a:lnSpc>
              <a:spcBef>
                <a:spcPts val="1200"/>
              </a:spcBef>
              <a:spcAft>
                <a:spcPts val="0"/>
              </a:spcAft>
              <a:buClr>
                <a:schemeClr val="dk1"/>
              </a:buClr>
              <a:buSzPts val="1800"/>
              <a:buChar char="-"/>
            </a:pPr>
            <a:r>
              <a:rPr lang="en" sz="1800">
                <a:solidFill>
                  <a:schemeClr val="dk1"/>
                </a:solidFill>
              </a:rPr>
              <a:t>Phil Vriend</a:t>
            </a:r>
            <a:endParaRPr sz="1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Curling</a:t>
            </a:r>
            <a:endParaRPr b="1"/>
          </a:p>
        </p:txBody>
      </p:sp>
      <p:sp>
        <p:nvSpPr>
          <p:cNvPr id="161" name="Google Shape;161;p29"/>
          <p:cNvSpPr txBox="1">
            <a:spLocks noGrp="1"/>
          </p:cNvSpPr>
          <p:nvPr>
            <p:ph type="body" idx="1"/>
          </p:nvPr>
        </p:nvSpPr>
        <p:spPr>
          <a:xfrm>
            <a:off x="5987175" y="1404100"/>
            <a:ext cx="2730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Curling Zones will occur in February. </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Practices for curling will start after volleyball season ends. </a:t>
            </a:r>
            <a:endParaRPr>
              <a:solidFill>
                <a:schemeClr val="dk1"/>
              </a:solidFill>
            </a:endParaRPr>
          </a:p>
        </p:txBody>
      </p:sp>
      <p:pic>
        <p:nvPicPr>
          <p:cNvPr id="162" name="Google Shape;162;p29"/>
          <p:cNvPicPr preferRelativeResize="0"/>
          <p:nvPr/>
        </p:nvPicPr>
        <p:blipFill>
          <a:blip r:embed="rId3">
            <a:alphaModFix/>
          </a:blip>
          <a:stretch>
            <a:fillRect/>
          </a:stretch>
        </p:blipFill>
        <p:spPr>
          <a:xfrm>
            <a:off x="267303" y="1071075"/>
            <a:ext cx="5460550" cy="3634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Badminton</a:t>
            </a:r>
            <a:endParaRPr b="1"/>
          </a:p>
        </p:txBody>
      </p:sp>
      <p:sp>
        <p:nvSpPr>
          <p:cNvPr id="168" name="Google Shape;168;p30"/>
          <p:cNvSpPr txBox="1">
            <a:spLocks noGrp="1"/>
          </p:cNvSpPr>
          <p:nvPr>
            <p:ph type="body" idx="1"/>
          </p:nvPr>
        </p:nvSpPr>
        <p:spPr>
          <a:xfrm>
            <a:off x="5565325" y="1840725"/>
            <a:ext cx="3303900" cy="1904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dk1"/>
                </a:solidFill>
              </a:rPr>
              <a:t>Zones for Badminton will occur in Lethbridge on April 29th. Badminton Practices will start up as Basketball season comes to an end.</a:t>
            </a:r>
            <a:endParaRPr>
              <a:solidFill>
                <a:schemeClr val="dk1"/>
              </a:solidFill>
            </a:endParaRPr>
          </a:p>
        </p:txBody>
      </p:sp>
      <p:pic>
        <p:nvPicPr>
          <p:cNvPr id="169" name="Google Shape;169;p30"/>
          <p:cNvPicPr preferRelativeResize="0"/>
          <p:nvPr/>
        </p:nvPicPr>
        <p:blipFill>
          <a:blip r:embed="rId3">
            <a:alphaModFix/>
          </a:blip>
          <a:stretch>
            <a:fillRect/>
          </a:stretch>
        </p:blipFill>
        <p:spPr>
          <a:xfrm>
            <a:off x="178500" y="1398775"/>
            <a:ext cx="4942998" cy="31526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Track and Field</a:t>
            </a:r>
            <a:endParaRPr b="1"/>
          </a:p>
        </p:txBody>
      </p:sp>
      <p:sp>
        <p:nvSpPr>
          <p:cNvPr id="175" name="Google Shape;175;p31"/>
          <p:cNvSpPr txBox="1">
            <a:spLocks noGrp="1"/>
          </p:cNvSpPr>
          <p:nvPr>
            <p:ph type="body" idx="1"/>
          </p:nvPr>
        </p:nvSpPr>
        <p:spPr>
          <a:xfrm>
            <a:off x="5550600" y="1644675"/>
            <a:ext cx="3281700" cy="1245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dk1"/>
                </a:solidFill>
              </a:rPr>
              <a:t>Track and Field Zones will occur on May 26th at Medicine Hat Rotary Track. </a:t>
            </a:r>
            <a:endParaRPr>
              <a:solidFill>
                <a:schemeClr val="dk1"/>
              </a:solidFill>
            </a:endParaRPr>
          </a:p>
        </p:txBody>
      </p:sp>
      <p:pic>
        <p:nvPicPr>
          <p:cNvPr id="176" name="Google Shape;176;p31"/>
          <p:cNvPicPr preferRelativeResize="0"/>
          <p:nvPr/>
        </p:nvPicPr>
        <p:blipFill>
          <a:blip r:embed="rId3">
            <a:alphaModFix/>
          </a:blip>
          <a:stretch>
            <a:fillRect/>
          </a:stretch>
        </p:blipFill>
        <p:spPr>
          <a:xfrm>
            <a:off x="311700" y="1226662"/>
            <a:ext cx="4357376" cy="32680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Who are we?</a:t>
            </a:r>
            <a:endParaRPr b="1"/>
          </a:p>
        </p:txBody>
      </p:sp>
      <p:sp>
        <p:nvSpPr>
          <p:cNvPr id="63" name="Google Shape;63;p14"/>
          <p:cNvSpPr txBox="1">
            <a:spLocks noGrp="1"/>
          </p:cNvSpPr>
          <p:nvPr>
            <p:ph type="body" idx="1"/>
          </p:nvPr>
        </p:nvSpPr>
        <p:spPr>
          <a:xfrm>
            <a:off x="311700" y="1152475"/>
            <a:ext cx="4587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“The logo portrays that we are a strong and courageous community of Christ. The colour gold represents glory, foundation, Christ’s divinity and</a:t>
            </a:r>
            <a:r>
              <a:rPr lang="en" sz="2000" i="1">
                <a:solidFill>
                  <a:schemeClr val="dk1"/>
                </a:solidFill>
                <a:latin typeface="Times New Roman"/>
                <a:ea typeface="Times New Roman"/>
                <a:cs typeface="Times New Roman"/>
                <a:sym typeface="Times New Roman"/>
              </a:rPr>
              <a:t> </a:t>
            </a:r>
            <a:r>
              <a:rPr lang="en" i="1">
                <a:solidFill>
                  <a:schemeClr val="dk1"/>
                </a:solidFill>
              </a:rPr>
              <a:t>courage. The colour black represents revelation. The lion represents that we have the Lord living within us. The shield draws our connection to Taber Christian School, the Guardians”.</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r" rtl="0">
              <a:spcBef>
                <a:spcPts val="0"/>
              </a:spcBef>
              <a:spcAft>
                <a:spcPts val="0"/>
              </a:spcAft>
              <a:buClr>
                <a:schemeClr val="dk1"/>
              </a:buClr>
              <a:buSzPts val="1100"/>
              <a:buFont typeface="Arial"/>
              <a:buNone/>
            </a:pPr>
            <a:r>
              <a:rPr lang="en">
                <a:solidFill>
                  <a:schemeClr val="dk1"/>
                </a:solidFill>
              </a:rPr>
              <a:t>~ Jennifer Giesbrecht and Sara Froesse</a:t>
            </a:r>
            <a:endParaRPr>
              <a:solidFill>
                <a:schemeClr val="dk1"/>
              </a:solidFill>
            </a:endParaRPr>
          </a:p>
          <a:p>
            <a:pPr marL="0" lvl="0" indent="0" algn="l" rtl="0">
              <a:spcBef>
                <a:spcPts val="0"/>
              </a:spcBef>
              <a:spcAft>
                <a:spcPts val="1200"/>
              </a:spcAft>
              <a:buNone/>
            </a:pPr>
            <a:endParaRPr sz="2100"/>
          </a:p>
        </p:txBody>
      </p:sp>
      <p:pic>
        <p:nvPicPr>
          <p:cNvPr id="64" name="Google Shape;64;p14"/>
          <p:cNvPicPr preferRelativeResize="0"/>
          <p:nvPr/>
        </p:nvPicPr>
        <p:blipFill>
          <a:blip r:embed="rId3">
            <a:alphaModFix/>
          </a:blip>
          <a:stretch>
            <a:fillRect/>
          </a:stretch>
        </p:blipFill>
        <p:spPr>
          <a:xfrm>
            <a:off x="5404000" y="1095300"/>
            <a:ext cx="3322750" cy="2952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00" y="163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Visit our website to stay informed</a:t>
            </a:r>
            <a:endParaRPr/>
          </a:p>
        </p:txBody>
      </p:sp>
      <p:sp>
        <p:nvSpPr>
          <p:cNvPr id="182" name="Google Shape;182;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3" name="Google Shape;183;p32"/>
          <p:cNvPicPr preferRelativeResize="0"/>
          <p:nvPr/>
        </p:nvPicPr>
        <p:blipFill>
          <a:blip r:embed="rId3">
            <a:alphaModFix/>
          </a:blip>
          <a:stretch>
            <a:fillRect/>
          </a:stretch>
        </p:blipFill>
        <p:spPr>
          <a:xfrm>
            <a:off x="601950" y="851375"/>
            <a:ext cx="7940099" cy="4018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Safety Measures that we undertake</a:t>
            </a:r>
            <a:endParaRPr b="1"/>
          </a:p>
        </p:txBody>
      </p:sp>
      <p:sp>
        <p:nvSpPr>
          <p:cNvPr id="189" name="Google Shape;18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Coaches in High School are required to complete the “Making Headway” course in order to be able to coach teams</a:t>
            </a:r>
            <a:endParaRPr>
              <a:solidFill>
                <a:schemeClr val="dk1"/>
              </a:solidFill>
            </a:endParaRPr>
          </a:p>
          <a:p>
            <a:pPr marL="0" lvl="0" indent="0" algn="l" rtl="0">
              <a:spcBef>
                <a:spcPts val="1200"/>
              </a:spcBef>
              <a:spcAft>
                <a:spcPts val="0"/>
              </a:spcAft>
              <a:buNone/>
            </a:pPr>
            <a:r>
              <a:rPr lang="en">
                <a:solidFill>
                  <a:schemeClr val="dk1"/>
                </a:solidFill>
              </a:rPr>
              <a:t>- Through this coaches learn the proper protocol to follow in the case of a head injury or concussion</a:t>
            </a:r>
            <a:endParaRPr>
              <a:solidFill>
                <a:schemeClr val="dk1"/>
              </a:solidFill>
            </a:endParaRPr>
          </a:p>
          <a:p>
            <a:pPr marL="0" lvl="0" indent="0" algn="l" rtl="0">
              <a:spcBef>
                <a:spcPts val="1200"/>
              </a:spcBef>
              <a:spcAft>
                <a:spcPts val="1200"/>
              </a:spcAft>
              <a:buNone/>
            </a:pPr>
            <a:r>
              <a:rPr lang="en">
                <a:solidFill>
                  <a:schemeClr val="dk1"/>
                </a:solidFill>
              </a:rPr>
              <a:t>- We also have an Emergency Action Plan put in place for any athletic events that we have or are a part of </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What is a concussion?</a:t>
            </a:r>
            <a:endParaRPr b="1"/>
          </a:p>
        </p:txBody>
      </p:sp>
      <p:sp>
        <p:nvSpPr>
          <p:cNvPr id="195" name="Google Shape;195;p34"/>
          <p:cNvSpPr txBox="1">
            <a:spLocks noGrp="1"/>
          </p:cNvSpPr>
          <p:nvPr>
            <p:ph type="body" idx="1"/>
          </p:nvPr>
        </p:nvSpPr>
        <p:spPr>
          <a:xfrm>
            <a:off x="311700" y="1263500"/>
            <a:ext cx="8520600" cy="3416400"/>
          </a:xfrm>
          <a:prstGeom prst="rect">
            <a:avLst/>
          </a:prstGeom>
        </p:spPr>
        <p:txBody>
          <a:bodyPr spcFirstLastPara="1" wrap="square" lIns="91425" tIns="91425" rIns="91425" bIns="91425" anchor="t" anchorCtr="0">
            <a:normAutofit fontScale="40000" lnSpcReduction="10000"/>
          </a:bodyPr>
          <a:lstStyle/>
          <a:p>
            <a:pPr marL="0" lvl="0" indent="0" algn="l" rtl="0">
              <a:spcBef>
                <a:spcPts val="0"/>
              </a:spcBef>
              <a:spcAft>
                <a:spcPts val="0"/>
              </a:spcAft>
              <a:buNone/>
            </a:pPr>
            <a:r>
              <a:rPr lang="en" sz="3800">
                <a:solidFill>
                  <a:schemeClr val="dk1"/>
                </a:solidFill>
              </a:rPr>
              <a:t>A concussion is a type of traumatic brain injury caused by a bump, blow, or jolt to the head or by a hit to the body that causes the head and brain to move rapidly back and forth.</a:t>
            </a:r>
            <a:endParaRPr sz="3800">
              <a:solidFill>
                <a:schemeClr val="dk1"/>
              </a:solidFill>
            </a:endParaRPr>
          </a:p>
          <a:p>
            <a:pPr marL="0" lvl="0" indent="0" algn="l" rtl="0">
              <a:spcBef>
                <a:spcPts val="1200"/>
              </a:spcBef>
              <a:spcAft>
                <a:spcPts val="0"/>
              </a:spcAft>
              <a:buNone/>
            </a:pPr>
            <a:r>
              <a:rPr lang="en" sz="3800">
                <a:solidFill>
                  <a:schemeClr val="dk1"/>
                </a:solidFill>
              </a:rPr>
              <a:t>Signs and Symptoms: </a:t>
            </a:r>
            <a:endParaRPr sz="3800">
              <a:solidFill>
                <a:schemeClr val="dk1"/>
              </a:solidFill>
              <a:highlight>
                <a:srgbClr val="FFFFFF"/>
              </a:highlight>
            </a:endParaRPr>
          </a:p>
          <a:p>
            <a:pPr marL="457200" lvl="0" indent="-325120" algn="l" rtl="0">
              <a:spcBef>
                <a:spcPts val="1200"/>
              </a:spcBef>
              <a:spcAft>
                <a:spcPts val="0"/>
              </a:spcAft>
              <a:buClr>
                <a:srgbClr val="202124"/>
              </a:buClr>
              <a:buSzPct val="100000"/>
              <a:buChar char="●"/>
            </a:pPr>
            <a:r>
              <a:rPr lang="en" sz="3800">
                <a:solidFill>
                  <a:srgbClr val="202124"/>
                </a:solidFill>
                <a:highlight>
                  <a:srgbClr val="FFFFFF"/>
                </a:highlight>
              </a:rPr>
              <a:t>Loss of consciousness</a:t>
            </a:r>
            <a:endParaRPr sz="3800">
              <a:solidFill>
                <a:srgbClr val="202124"/>
              </a:solidFill>
              <a:highlight>
                <a:srgbClr val="FFFFFF"/>
              </a:highlight>
            </a:endParaRPr>
          </a:p>
          <a:p>
            <a:pPr marL="457200" lvl="0" indent="-325120" algn="l" rtl="0">
              <a:spcBef>
                <a:spcPts val="0"/>
              </a:spcBef>
              <a:spcAft>
                <a:spcPts val="0"/>
              </a:spcAft>
              <a:buClr>
                <a:srgbClr val="202124"/>
              </a:buClr>
              <a:buSzPct val="100000"/>
              <a:buChar char="●"/>
            </a:pPr>
            <a:r>
              <a:rPr lang="en" sz="3800">
                <a:solidFill>
                  <a:srgbClr val="202124"/>
                </a:solidFill>
                <a:highlight>
                  <a:srgbClr val="FFFFFF"/>
                </a:highlight>
              </a:rPr>
              <a:t>Headache or “pressure” in head.</a:t>
            </a:r>
            <a:endParaRPr sz="3800">
              <a:solidFill>
                <a:srgbClr val="202124"/>
              </a:solidFill>
              <a:highlight>
                <a:srgbClr val="FFFFFF"/>
              </a:highlight>
            </a:endParaRPr>
          </a:p>
          <a:p>
            <a:pPr marL="457200" lvl="0" indent="-325120" algn="l" rtl="0">
              <a:spcBef>
                <a:spcPts val="0"/>
              </a:spcBef>
              <a:spcAft>
                <a:spcPts val="0"/>
              </a:spcAft>
              <a:buClr>
                <a:srgbClr val="202124"/>
              </a:buClr>
              <a:buSzPct val="100000"/>
              <a:buChar char="●"/>
            </a:pPr>
            <a:r>
              <a:rPr lang="en" sz="3800">
                <a:solidFill>
                  <a:srgbClr val="202124"/>
                </a:solidFill>
                <a:highlight>
                  <a:srgbClr val="FFFFFF"/>
                </a:highlight>
              </a:rPr>
              <a:t>Nausea or vomiting.</a:t>
            </a:r>
            <a:endParaRPr sz="3800">
              <a:solidFill>
                <a:srgbClr val="202124"/>
              </a:solidFill>
              <a:highlight>
                <a:srgbClr val="FFFFFF"/>
              </a:highlight>
            </a:endParaRPr>
          </a:p>
          <a:p>
            <a:pPr marL="457200" lvl="0" indent="-325120" algn="l" rtl="0">
              <a:spcBef>
                <a:spcPts val="0"/>
              </a:spcBef>
              <a:spcAft>
                <a:spcPts val="0"/>
              </a:spcAft>
              <a:buClr>
                <a:srgbClr val="202124"/>
              </a:buClr>
              <a:buSzPct val="100000"/>
              <a:buChar char="●"/>
            </a:pPr>
            <a:r>
              <a:rPr lang="en" sz="3800">
                <a:solidFill>
                  <a:srgbClr val="202124"/>
                </a:solidFill>
                <a:highlight>
                  <a:srgbClr val="FFFFFF"/>
                </a:highlight>
              </a:rPr>
              <a:t>Balance problems or dizziness, or double or blurry vision.</a:t>
            </a:r>
            <a:endParaRPr sz="3800">
              <a:solidFill>
                <a:srgbClr val="202124"/>
              </a:solidFill>
              <a:highlight>
                <a:srgbClr val="FFFFFF"/>
              </a:highlight>
            </a:endParaRPr>
          </a:p>
          <a:p>
            <a:pPr marL="457200" lvl="0" indent="-325120" algn="l" rtl="0">
              <a:spcBef>
                <a:spcPts val="0"/>
              </a:spcBef>
              <a:spcAft>
                <a:spcPts val="0"/>
              </a:spcAft>
              <a:buClr>
                <a:srgbClr val="202124"/>
              </a:buClr>
              <a:buSzPct val="100000"/>
              <a:buChar char="●"/>
            </a:pPr>
            <a:r>
              <a:rPr lang="en" sz="3800">
                <a:solidFill>
                  <a:srgbClr val="202124"/>
                </a:solidFill>
                <a:highlight>
                  <a:srgbClr val="FFFFFF"/>
                </a:highlight>
              </a:rPr>
              <a:t>Bothered by light or noise.</a:t>
            </a:r>
            <a:endParaRPr sz="3800">
              <a:solidFill>
                <a:srgbClr val="202124"/>
              </a:solidFill>
              <a:highlight>
                <a:srgbClr val="FFFFFF"/>
              </a:highlight>
            </a:endParaRPr>
          </a:p>
          <a:p>
            <a:pPr marL="457200" lvl="0" indent="-325120" algn="l" rtl="0">
              <a:spcBef>
                <a:spcPts val="0"/>
              </a:spcBef>
              <a:spcAft>
                <a:spcPts val="0"/>
              </a:spcAft>
              <a:buClr>
                <a:srgbClr val="202124"/>
              </a:buClr>
              <a:buSzPct val="100000"/>
              <a:buChar char="●"/>
            </a:pPr>
            <a:r>
              <a:rPr lang="en" sz="3800">
                <a:solidFill>
                  <a:srgbClr val="202124"/>
                </a:solidFill>
                <a:highlight>
                  <a:srgbClr val="FFFFFF"/>
                </a:highlight>
              </a:rPr>
              <a:t>Feeling sluggish, hazy, foggy, or groggy.</a:t>
            </a:r>
            <a:endParaRPr sz="3800">
              <a:solidFill>
                <a:srgbClr val="202124"/>
              </a:solidFill>
              <a:highlight>
                <a:srgbClr val="FFFFFF"/>
              </a:highlight>
            </a:endParaRPr>
          </a:p>
          <a:p>
            <a:pPr marL="457200" lvl="0" indent="-325120" algn="l" rtl="0">
              <a:spcBef>
                <a:spcPts val="0"/>
              </a:spcBef>
              <a:spcAft>
                <a:spcPts val="0"/>
              </a:spcAft>
              <a:buClr>
                <a:srgbClr val="202124"/>
              </a:buClr>
              <a:buSzPct val="100000"/>
              <a:buChar char="●"/>
            </a:pPr>
            <a:r>
              <a:rPr lang="en" sz="3800">
                <a:solidFill>
                  <a:srgbClr val="202124"/>
                </a:solidFill>
                <a:highlight>
                  <a:srgbClr val="FFFFFF"/>
                </a:highlight>
              </a:rPr>
              <a:t>Confusion, or concentration or memory problems.</a:t>
            </a:r>
            <a:endParaRPr sz="3800">
              <a:solidFill>
                <a:srgbClr val="202124"/>
              </a:solidFill>
              <a:highlight>
                <a:srgbClr val="FFFFFF"/>
              </a:highlight>
            </a:endParaRPr>
          </a:p>
          <a:p>
            <a:pPr marL="457200" lvl="0" indent="-325120" algn="l" rtl="0">
              <a:spcBef>
                <a:spcPts val="0"/>
              </a:spcBef>
              <a:spcAft>
                <a:spcPts val="0"/>
              </a:spcAft>
              <a:buClr>
                <a:srgbClr val="202124"/>
              </a:buClr>
              <a:buSzPct val="100000"/>
              <a:buChar char="●"/>
            </a:pPr>
            <a:r>
              <a:rPr lang="en" sz="3800">
                <a:solidFill>
                  <a:srgbClr val="202124"/>
                </a:solidFill>
                <a:highlight>
                  <a:srgbClr val="FFFFFF"/>
                </a:highlight>
              </a:rPr>
              <a:t>Just not “feeling right,” or “feeling down”.</a:t>
            </a:r>
            <a:endParaRPr sz="3800">
              <a:solidFill>
                <a:srgbClr val="202124"/>
              </a:solidFill>
              <a:highlight>
                <a:srgbClr val="FFFFFF"/>
              </a:highlight>
            </a:endParaRPr>
          </a:p>
          <a:p>
            <a:pPr marL="0" lvl="0" indent="0" algn="l" rtl="0">
              <a:spcBef>
                <a:spcPts val="300"/>
              </a:spcBef>
              <a:spcAft>
                <a:spcPts val="1200"/>
              </a:spcAft>
              <a:buNone/>
            </a:pPr>
            <a:endParaRPr/>
          </a:p>
        </p:txBody>
      </p:sp>
      <p:sp>
        <p:nvSpPr>
          <p:cNvPr id="196" name="Google Shape;196;p34"/>
          <p:cNvSpPr txBox="1"/>
          <p:nvPr/>
        </p:nvSpPr>
        <p:spPr>
          <a:xfrm>
            <a:off x="6372025" y="2686450"/>
            <a:ext cx="2286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rPr>
              <a:t>If a person loses consciousness, even for a brief moment, we are required to call 911. </a:t>
            </a:r>
            <a:endParaRPr>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Return to play protocol </a:t>
            </a:r>
            <a:r>
              <a:rPr lang="en" sz="2355" b="1"/>
              <a:t>(after initial clearance with doctor)</a:t>
            </a:r>
            <a:endParaRPr sz="2355"/>
          </a:p>
        </p:txBody>
      </p:sp>
      <p:sp>
        <p:nvSpPr>
          <p:cNvPr id="202" name="Google Shape;20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3" name="Google Shape;203;p35"/>
          <p:cNvPicPr preferRelativeResize="0"/>
          <p:nvPr/>
        </p:nvPicPr>
        <p:blipFill>
          <a:blip r:embed="rId3">
            <a:alphaModFix/>
          </a:blip>
          <a:stretch>
            <a:fillRect/>
          </a:stretch>
        </p:blipFill>
        <p:spPr>
          <a:xfrm>
            <a:off x="386200" y="1307500"/>
            <a:ext cx="8534400" cy="3488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p:nvPr/>
        </p:nvSpPr>
        <p:spPr>
          <a:xfrm>
            <a:off x="1132325" y="125800"/>
            <a:ext cx="7045500" cy="462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b="1">
                <a:solidFill>
                  <a:schemeClr val="dk1"/>
                </a:solidFill>
              </a:rPr>
              <a:t>Emergency Action Plan</a:t>
            </a:r>
            <a:endParaRPr sz="1200" b="1">
              <a:solidFill>
                <a:schemeClr val="dk1"/>
              </a:solidFill>
            </a:endParaRPr>
          </a:p>
          <a:p>
            <a:pPr marL="0" lvl="0" indent="0" algn="l" rtl="0">
              <a:lnSpc>
                <a:spcPct val="115000"/>
              </a:lnSpc>
              <a:spcBef>
                <a:spcPts val="1200"/>
              </a:spcBef>
              <a:spcAft>
                <a:spcPts val="0"/>
              </a:spcAft>
              <a:buNone/>
            </a:pPr>
            <a:r>
              <a:rPr lang="en" sz="1100" i="1">
                <a:solidFill>
                  <a:schemeClr val="dk1"/>
                </a:solidFill>
              </a:rPr>
              <a:t>For events hosted by Taber Christian High School:</a:t>
            </a:r>
            <a:endParaRPr sz="1100" i="1">
              <a:solidFill>
                <a:schemeClr val="dk1"/>
              </a:solidFill>
            </a:endParaRPr>
          </a:p>
          <a:p>
            <a:pPr marL="0" lvl="0" indent="0" algn="l" rtl="0">
              <a:lnSpc>
                <a:spcPct val="115000"/>
              </a:lnSpc>
              <a:spcBef>
                <a:spcPts val="800"/>
              </a:spcBef>
              <a:spcAft>
                <a:spcPts val="0"/>
              </a:spcAft>
              <a:buNone/>
            </a:pPr>
            <a:r>
              <a:rPr lang="en" sz="1100">
                <a:solidFill>
                  <a:schemeClr val="dk1"/>
                </a:solidFill>
              </a:rPr>
              <a:t>The emergency action plan is designed for the safety of all participants and spectators of athletic competition.</a:t>
            </a:r>
            <a:endParaRPr sz="1100">
              <a:solidFill>
                <a:schemeClr val="dk1"/>
              </a:solidFill>
            </a:endParaRPr>
          </a:p>
          <a:p>
            <a:pPr marL="457200" lvl="0" indent="0" algn="l" rtl="0">
              <a:lnSpc>
                <a:spcPct val="115000"/>
              </a:lnSpc>
              <a:spcBef>
                <a:spcPts val="800"/>
              </a:spcBef>
              <a:spcAft>
                <a:spcPts val="0"/>
              </a:spcAft>
              <a:buNone/>
            </a:pPr>
            <a:r>
              <a:rPr lang="en" sz="1100">
                <a:solidFill>
                  <a:schemeClr val="dk1"/>
                </a:solidFill>
              </a:rPr>
              <a:t>1.</a:t>
            </a:r>
            <a:r>
              <a:rPr lang="en" sz="700">
                <a:solidFill>
                  <a:schemeClr val="dk1"/>
                </a:solidFill>
                <a:latin typeface="Times New Roman"/>
                <a:ea typeface="Times New Roman"/>
                <a:cs typeface="Times New Roman"/>
                <a:sym typeface="Times New Roman"/>
              </a:rPr>
              <a:t>	</a:t>
            </a:r>
            <a:r>
              <a:rPr lang="en" sz="1100">
                <a:solidFill>
                  <a:schemeClr val="dk1"/>
                </a:solidFill>
              </a:rPr>
              <a:t>The ‘Take Charge’ Person: This individual will take charge of the situation regarding any immediate medical emergency. The ‘take charge’ person must remain on-site and be aware of the Emergency Action Plan procedure. The “take charge” person will follow this order unless otherwise established:</a:t>
            </a:r>
            <a:endParaRPr sz="1100">
              <a:solidFill>
                <a:schemeClr val="dk1"/>
              </a:solidFill>
            </a:endParaRPr>
          </a:p>
          <a:p>
            <a:pPr marL="1143000" lvl="0" indent="0" algn="l" rtl="0">
              <a:lnSpc>
                <a:spcPct val="115000"/>
              </a:lnSpc>
              <a:spcBef>
                <a:spcPts val="0"/>
              </a:spcBef>
              <a:spcAft>
                <a:spcPts val="0"/>
              </a:spcAft>
              <a:buNone/>
            </a:pPr>
            <a:r>
              <a:rPr lang="en" sz="1100">
                <a:solidFill>
                  <a:schemeClr val="dk1"/>
                </a:solidFill>
              </a:rPr>
              <a:t>a)</a:t>
            </a:r>
            <a:r>
              <a:rPr lang="en" sz="700">
                <a:solidFill>
                  <a:schemeClr val="dk1"/>
                </a:solidFill>
                <a:latin typeface="Times New Roman"/>
                <a:ea typeface="Times New Roman"/>
                <a:cs typeface="Times New Roman"/>
                <a:sym typeface="Times New Roman"/>
              </a:rPr>
              <a:t>    </a:t>
            </a:r>
            <a:r>
              <a:rPr lang="en" sz="1100">
                <a:solidFill>
                  <a:schemeClr val="dk1"/>
                </a:solidFill>
              </a:rPr>
              <a:t>Athletic Director</a:t>
            </a:r>
            <a:endParaRPr sz="1100">
              <a:solidFill>
                <a:schemeClr val="dk1"/>
              </a:solidFill>
            </a:endParaRPr>
          </a:p>
          <a:p>
            <a:pPr marL="1143000" lvl="0" indent="0" algn="l" rtl="0">
              <a:lnSpc>
                <a:spcPct val="115000"/>
              </a:lnSpc>
              <a:spcBef>
                <a:spcPts val="0"/>
              </a:spcBef>
              <a:spcAft>
                <a:spcPts val="0"/>
              </a:spcAft>
              <a:buNone/>
            </a:pPr>
            <a:r>
              <a:rPr lang="en" sz="1100">
                <a:solidFill>
                  <a:schemeClr val="dk1"/>
                </a:solidFill>
              </a:rPr>
              <a:t>b)</a:t>
            </a:r>
            <a:r>
              <a:rPr lang="en" sz="700">
                <a:solidFill>
                  <a:schemeClr val="dk1"/>
                </a:solidFill>
                <a:latin typeface="Times New Roman"/>
                <a:ea typeface="Times New Roman"/>
                <a:cs typeface="Times New Roman"/>
                <a:sym typeface="Times New Roman"/>
              </a:rPr>
              <a:t>    </a:t>
            </a:r>
            <a:r>
              <a:rPr lang="en" sz="1100">
                <a:solidFill>
                  <a:schemeClr val="dk1"/>
                </a:solidFill>
              </a:rPr>
              <a:t>Principal</a:t>
            </a:r>
            <a:endParaRPr sz="1100">
              <a:solidFill>
                <a:schemeClr val="dk1"/>
              </a:solidFill>
            </a:endParaRPr>
          </a:p>
          <a:p>
            <a:pPr marL="1143000" lvl="0" indent="0" algn="l" rtl="0">
              <a:lnSpc>
                <a:spcPct val="115000"/>
              </a:lnSpc>
              <a:spcBef>
                <a:spcPts val="0"/>
              </a:spcBef>
              <a:spcAft>
                <a:spcPts val="0"/>
              </a:spcAft>
              <a:buNone/>
            </a:pPr>
            <a:r>
              <a:rPr lang="en" sz="1100">
                <a:solidFill>
                  <a:schemeClr val="dk1"/>
                </a:solidFill>
              </a:rPr>
              <a:t>c)</a:t>
            </a:r>
            <a:r>
              <a:rPr lang="en" sz="700">
                <a:solidFill>
                  <a:schemeClr val="dk1"/>
                </a:solidFill>
                <a:latin typeface="Times New Roman"/>
                <a:ea typeface="Times New Roman"/>
                <a:cs typeface="Times New Roman"/>
                <a:sym typeface="Times New Roman"/>
              </a:rPr>
              <a:t>    </a:t>
            </a:r>
            <a:r>
              <a:rPr lang="en" sz="1100">
                <a:solidFill>
                  <a:schemeClr val="dk1"/>
                </a:solidFill>
              </a:rPr>
              <a:t>Vice-Principal</a:t>
            </a:r>
            <a:endParaRPr sz="1100">
              <a:solidFill>
                <a:schemeClr val="dk1"/>
              </a:solidFill>
            </a:endParaRPr>
          </a:p>
          <a:p>
            <a:pPr marL="1143000" lvl="0" indent="0" algn="l" rtl="0">
              <a:lnSpc>
                <a:spcPct val="115000"/>
              </a:lnSpc>
              <a:spcBef>
                <a:spcPts val="0"/>
              </a:spcBef>
              <a:spcAft>
                <a:spcPts val="0"/>
              </a:spcAft>
              <a:buNone/>
            </a:pPr>
            <a:r>
              <a:rPr lang="en" sz="1100">
                <a:solidFill>
                  <a:schemeClr val="dk1"/>
                </a:solidFill>
              </a:rPr>
              <a:t>d)</a:t>
            </a:r>
            <a:r>
              <a:rPr lang="en" sz="700">
                <a:solidFill>
                  <a:schemeClr val="dk1"/>
                </a:solidFill>
                <a:latin typeface="Times New Roman"/>
                <a:ea typeface="Times New Roman"/>
                <a:cs typeface="Times New Roman"/>
                <a:sym typeface="Times New Roman"/>
              </a:rPr>
              <a:t>    </a:t>
            </a:r>
            <a:r>
              <a:rPr lang="en" sz="1100">
                <a:solidFill>
                  <a:schemeClr val="dk1"/>
                </a:solidFill>
              </a:rPr>
              <a:t>Teaching Staff Member</a:t>
            </a:r>
            <a:endParaRPr sz="1100">
              <a:solidFill>
                <a:schemeClr val="dk1"/>
              </a:solidFill>
            </a:endParaRPr>
          </a:p>
          <a:p>
            <a:pPr marL="457200" lvl="0" indent="0" algn="l" rtl="0">
              <a:lnSpc>
                <a:spcPct val="115000"/>
              </a:lnSpc>
              <a:spcBef>
                <a:spcPts val="0"/>
              </a:spcBef>
              <a:spcAft>
                <a:spcPts val="0"/>
              </a:spcAft>
              <a:buNone/>
            </a:pPr>
            <a:r>
              <a:rPr lang="en" sz="1100">
                <a:solidFill>
                  <a:schemeClr val="dk1"/>
                </a:solidFill>
              </a:rPr>
              <a:t>2.</a:t>
            </a:r>
            <a:r>
              <a:rPr lang="en" sz="700">
                <a:solidFill>
                  <a:schemeClr val="dk1"/>
                </a:solidFill>
                <a:latin typeface="Times New Roman"/>
                <a:ea typeface="Times New Roman"/>
                <a:cs typeface="Times New Roman"/>
                <a:sym typeface="Times New Roman"/>
              </a:rPr>
              <a:t>	</a:t>
            </a:r>
            <a:r>
              <a:rPr lang="en" sz="1100">
                <a:solidFill>
                  <a:schemeClr val="dk1"/>
                </a:solidFill>
              </a:rPr>
              <a:t>Procedure: If a student or athlete is critically injured immediate medical attention is required:</a:t>
            </a:r>
            <a:endParaRPr sz="1100">
              <a:solidFill>
                <a:schemeClr val="dk1"/>
              </a:solidFill>
            </a:endParaRPr>
          </a:p>
          <a:p>
            <a:pPr marL="914400" lvl="0" indent="0" algn="l" rtl="0">
              <a:lnSpc>
                <a:spcPct val="115000"/>
              </a:lnSpc>
              <a:spcBef>
                <a:spcPts val="0"/>
              </a:spcBef>
              <a:spcAft>
                <a:spcPts val="0"/>
              </a:spcAft>
              <a:buNone/>
            </a:pPr>
            <a:r>
              <a:rPr lang="en" sz="1100">
                <a:solidFill>
                  <a:schemeClr val="dk1"/>
                </a:solidFill>
              </a:rPr>
              <a:t>a)</a:t>
            </a:r>
            <a:r>
              <a:rPr lang="en" sz="700">
                <a:solidFill>
                  <a:schemeClr val="dk1"/>
                </a:solidFill>
                <a:latin typeface="Times New Roman"/>
                <a:ea typeface="Times New Roman"/>
                <a:cs typeface="Times New Roman"/>
                <a:sym typeface="Times New Roman"/>
              </a:rPr>
              <a:t>    </a:t>
            </a:r>
            <a:r>
              <a:rPr lang="en" sz="1100">
                <a:solidFill>
                  <a:schemeClr val="dk1"/>
                </a:solidFill>
              </a:rPr>
              <a:t>Remain calm and establish who is in charge of the situation.</a:t>
            </a:r>
            <a:endParaRPr sz="1100">
              <a:solidFill>
                <a:schemeClr val="dk1"/>
              </a:solidFill>
            </a:endParaRPr>
          </a:p>
          <a:p>
            <a:pPr marL="914400" lvl="0" indent="0" algn="l" rtl="0">
              <a:lnSpc>
                <a:spcPct val="115000"/>
              </a:lnSpc>
              <a:spcBef>
                <a:spcPts val="0"/>
              </a:spcBef>
              <a:spcAft>
                <a:spcPts val="0"/>
              </a:spcAft>
              <a:buNone/>
            </a:pPr>
            <a:r>
              <a:rPr lang="en" sz="1100">
                <a:solidFill>
                  <a:schemeClr val="dk1"/>
                </a:solidFill>
              </a:rPr>
              <a:t>b)</a:t>
            </a:r>
            <a:r>
              <a:rPr lang="en" sz="700">
                <a:solidFill>
                  <a:schemeClr val="dk1"/>
                </a:solidFill>
                <a:latin typeface="Times New Roman"/>
                <a:ea typeface="Times New Roman"/>
                <a:cs typeface="Times New Roman"/>
                <a:sym typeface="Times New Roman"/>
              </a:rPr>
              <a:t>    </a:t>
            </a:r>
            <a:r>
              <a:rPr lang="en" sz="1100">
                <a:solidFill>
                  <a:schemeClr val="dk1"/>
                </a:solidFill>
              </a:rPr>
              <a:t>Call </a:t>
            </a:r>
            <a:r>
              <a:rPr lang="en" sz="1100" b="1">
                <a:solidFill>
                  <a:schemeClr val="dk1"/>
                </a:solidFill>
              </a:rPr>
              <a:t>911 </a:t>
            </a:r>
            <a:r>
              <a:rPr lang="en" sz="1100">
                <a:solidFill>
                  <a:schemeClr val="dk1"/>
                </a:solidFill>
              </a:rPr>
              <a:t>(ref or another adult present)</a:t>
            </a:r>
            <a:endParaRPr sz="1100">
              <a:solidFill>
                <a:schemeClr val="dk1"/>
              </a:solidFill>
            </a:endParaRPr>
          </a:p>
          <a:p>
            <a:pPr marL="914400" lvl="0" indent="0" algn="l" rtl="0">
              <a:lnSpc>
                <a:spcPct val="115000"/>
              </a:lnSpc>
              <a:spcBef>
                <a:spcPts val="0"/>
              </a:spcBef>
              <a:spcAft>
                <a:spcPts val="0"/>
              </a:spcAft>
              <a:buNone/>
            </a:pPr>
            <a:r>
              <a:rPr lang="en" sz="1100">
                <a:solidFill>
                  <a:schemeClr val="dk1"/>
                </a:solidFill>
              </a:rPr>
              <a:t>c)</a:t>
            </a:r>
            <a:r>
              <a:rPr lang="en" sz="700">
                <a:solidFill>
                  <a:schemeClr val="dk1"/>
                </a:solidFill>
                <a:latin typeface="Times New Roman"/>
                <a:ea typeface="Times New Roman"/>
                <a:cs typeface="Times New Roman"/>
                <a:sym typeface="Times New Roman"/>
              </a:rPr>
              <a:t>    </a:t>
            </a:r>
            <a:r>
              <a:rPr lang="en" sz="1100">
                <a:solidFill>
                  <a:schemeClr val="dk1"/>
                </a:solidFill>
              </a:rPr>
              <a:t>Begin First Aid, and if not certified, send a person to find someone who is</a:t>
            </a:r>
            <a:endParaRPr sz="1100">
              <a:solidFill>
                <a:schemeClr val="dk1"/>
              </a:solidFill>
            </a:endParaRPr>
          </a:p>
          <a:p>
            <a:pPr marL="914400" lvl="0" indent="0" algn="l" rtl="0">
              <a:lnSpc>
                <a:spcPct val="115000"/>
              </a:lnSpc>
              <a:spcBef>
                <a:spcPts val="0"/>
              </a:spcBef>
              <a:spcAft>
                <a:spcPts val="0"/>
              </a:spcAft>
              <a:buNone/>
            </a:pPr>
            <a:r>
              <a:rPr lang="en" sz="1100">
                <a:solidFill>
                  <a:schemeClr val="dk1"/>
                </a:solidFill>
              </a:rPr>
              <a:t>d)</a:t>
            </a:r>
            <a:r>
              <a:rPr lang="en" sz="700">
                <a:solidFill>
                  <a:schemeClr val="dk1"/>
                </a:solidFill>
                <a:latin typeface="Times New Roman"/>
                <a:ea typeface="Times New Roman"/>
                <a:cs typeface="Times New Roman"/>
                <a:sym typeface="Times New Roman"/>
              </a:rPr>
              <a:t>    </a:t>
            </a:r>
            <a:r>
              <a:rPr lang="en" sz="1100">
                <a:solidFill>
                  <a:schemeClr val="dk1"/>
                </a:solidFill>
              </a:rPr>
              <a:t>Get someone to wait outside the front doors of the school to flag down the ambulance personnel </a:t>
            </a:r>
            <a:endParaRPr sz="1100">
              <a:solidFill>
                <a:schemeClr val="dk1"/>
              </a:solidFill>
            </a:endParaRPr>
          </a:p>
          <a:p>
            <a:pPr marL="914400" lvl="0" indent="0" algn="l" rtl="0">
              <a:lnSpc>
                <a:spcPct val="115000"/>
              </a:lnSpc>
              <a:spcBef>
                <a:spcPts val="0"/>
              </a:spcBef>
              <a:spcAft>
                <a:spcPts val="0"/>
              </a:spcAft>
              <a:buNone/>
            </a:pPr>
            <a:r>
              <a:rPr lang="en" sz="1100">
                <a:solidFill>
                  <a:schemeClr val="dk1"/>
                </a:solidFill>
              </a:rPr>
              <a:t>e)</a:t>
            </a:r>
            <a:r>
              <a:rPr lang="en" sz="700">
                <a:solidFill>
                  <a:schemeClr val="dk1"/>
                </a:solidFill>
                <a:latin typeface="Times New Roman"/>
                <a:ea typeface="Times New Roman"/>
                <a:cs typeface="Times New Roman"/>
                <a:sym typeface="Times New Roman"/>
              </a:rPr>
              <a:t>    </a:t>
            </a:r>
            <a:r>
              <a:rPr lang="en" sz="1100">
                <a:solidFill>
                  <a:schemeClr val="dk1"/>
                </a:solidFill>
              </a:rPr>
              <a:t>Call the athlete’s parents.  </a:t>
            </a:r>
            <a:endParaRPr sz="1100">
              <a:solidFill>
                <a:schemeClr val="dk1"/>
              </a:solidFill>
            </a:endParaRPr>
          </a:p>
          <a:p>
            <a:pPr marL="914400" lvl="0" indent="0" algn="l" rtl="0">
              <a:lnSpc>
                <a:spcPct val="115000"/>
              </a:lnSpc>
              <a:spcBef>
                <a:spcPts val="0"/>
              </a:spcBef>
              <a:spcAft>
                <a:spcPts val="0"/>
              </a:spcAft>
              <a:buNone/>
            </a:pPr>
            <a:r>
              <a:rPr lang="en" sz="1100">
                <a:solidFill>
                  <a:schemeClr val="dk1"/>
                </a:solidFill>
              </a:rPr>
              <a:t>f)</a:t>
            </a:r>
            <a:r>
              <a:rPr lang="en" sz="700">
                <a:solidFill>
                  <a:schemeClr val="dk1"/>
                </a:solidFill>
                <a:latin typeface="Times New Roman"/>
                <a:ea typeface="Times New Roman"/>
                <a:cs typeface="Times New Roman"/>
                <a:sym typeface="Times New Roman"/>
              </a:rPr>
              <a:t>     </a:t>
            </a:r>
            <a:r>
              <a:rPr lang="en" sz="1100">
                <a:solidFill>
                  <a:schemeClr val="dk1"/>
                </a:solidFill>
              </a:rPr>
              <a:t>Establish a person/people who is in charge of crowd control</a:t>
            </a:r>
            <a:endParaRPr sz="1100">
              <a:solidFill>
                <a:schemeClr val="dk1"/>
              </a:solidFill>
            </a:endParaRPr>
          </a:p>
          <a:p>
            <a:pPr marL="1143000" lvl="0" indent="0" algn="l" rtl="0">
              <a:lnSpc>
                <a:spcPct val="115000"/>
              </a:lnSpc>
              <a:spcBef>
                <a:spcPts val="0"/>
              </a:spcBef>
              <a:spcAft>
                <a:spcPts val="0"/>
              </a:spcAft>
              <a:buNone/>
            </a:pPr>
            <a:r>
              <a:rPr lang="en" sz="1100">
                <a:solidFill>
                  <a:schemeClr val="dk1"/>
                </a:solidFill>
              </a:rPr>
              <a:t>(a)</a:t>
            </a:r>
            <a:r>
              <a:rPr lang="en" sz="700">
                <a:solidFill>
                  <a:schemeClr val="dk1"/>
                </a:solidFill>
                <a:latin typeface="Times New Roman"/>
                <a:ea typeface="Times New Roman"/>
                <a:cs typeface="Times New Roman"/>
                <a:sym typeface="Times New Roman"/>
              </a:rPr>
              <a:t>  </a:t>
            </a:r>
            <a:r>
              <a:rPr lang="en" sz="1100">
                <a:solidFill>
                  <a:schemeClr val="dk1"/>
                </a:solidFill>
              </a:rPr>
              <a:t>In the building</a:t>
            </a:r>
            <a:endParaRPr sz="1100">
              <a:solidFill>
                <a:schemeClr val="dk1"/>
              </a:solidFill>
            </a:endParaRPr>
          </a:p>
          <a:p>
            <a:pPr marL="1143000" lvl="0" indent="0" algn="l" rtl="0">
              <a:lnSpc>
                <a:spcPct val="115000"/>
              </a:lnSpc>
              <a:spcBef>
                <a:spcPts val="0"/>
              </a:spcBef>
              <a:spcAft>
                <a:spcPts val="0"/>
              </a:spcAft>
              <a:buNone/>
            </a:pPr>
            <a:r>
              <a:rPr lang="en" sz="1100">
                <a:solidFill>
                  <a:schemeClr val="dk1"/>
                </a:solidFill>
              </a:rPr>
              <a:t>(b)</a:t>
            </a:r>
            <a:r>
              <a:rPr lang="en" sz="700">
                <a:solidFill>
                  <a:schemeClr val="dk1"/>
                </a:solidFill>
                <a:latin typeface="Times New Roman"/>
                <a:ea typeface="Times New Roman"/>
                <a:cs typeface="Times New Roman"/>
                <a:sym typeface="Times New Roman"/>
              </a:rPr>
              <a:t>  </a:t>
            </a:r>
            <a:r>
              <a:rPr lang="en" sz="1100">
                <a:solidFill>
                  <a:schemeClr val="dk1"/>
                </a:solidFill>
              </a:rPr>
              <a:t>And in the parking lot</a:t>
            </a:r>
            <a:endParaRPr sz="11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8889125" y="579775"/>
            <a:ext cx="117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14" name="Google Shape;214;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15" name="Google Shape;215;p37"/>
          <p:cNvSpPr txBox="1"/>
          <p:nvPr/>
        </p:nvSpPr>
        <p:spPr>
          <a:xfrm>
            <a:off x="754875" y="229050"/>
            <a:ext cx="7459800" cy="468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300" b="1">
                <a:solidFill>
                  <a:schemeClr val="dk1"/>
                </a:solidFill>
              </a:rPr>
              <a:t>Volunteer Requirements</a:t>
            </a:r>
            <a:endParaRPr sz="1300" b="1">
              <a:solidFill>
                <a:schemeClr val="dk1"/>
              </a:solidFill>
            </a:endParaRPr>
          </a:p>
          <a:p>
            <a:pPr marL="0" lvl="0" indent="0" algn="l" rtl="0">
              <a:lnSpc>
                <a:spcPct val="115000"/>
              </a:lnSpc>
              <a:spcBef>
                <a:spcPts val="1200"/>
              </a:spcBef>
              <a:spcAft>
                <a:spcPts val="0"/>
              </a:spcAft>
              <a:buNone/>
            </a:pPr>
            <a:r>
              <a:rPr lang="en" sz="1300" b="1">
                <a:solidFill>
                  <a:schemeClr val="dk1"/>
                </a:solidFill>
              </a:rPr>
              <a:t>In order Taber Christian High School athletic program to flourish, athletes and parents are required to help volunteer at games, tournaments, athletic fundraisers, and other athletic events.</a:t>
            </a:r>
            <a:endParaRPr sz="1300" b="1">
              <a:solidFill>
                <a:schemeClr val="dk1"/>
              </a:solidFill>
            </a:endParaRPr>
          </a:p>
          <a:p>
            <a:pPr marL="0" lvl="0" indent="0" algn="l" rtl="0">
              <a:lnSpc>
                <a:spcPct val="115000"/>
              </a:lnSpc>
              <a:spcBef>
                <a:spcPts val="1200"/>
              </a:spcBef>
              <a:spcAft>
                <a:spcPts val="0"/>
              </a:spcAft>
              <a:buNone/>
            </a:pPr>
            <a:r>
              <a:rPr lang="en" sz="1300">
                <a:solidFill>
                  <a:schemeClr val="dk1"/>
                </a:solidFill>
              </a:rPr>
              <a:t>1.</a:t>
            </a:r>
            <a:r>
              <a:rPr lang="en" sz="800">
                <a:solidFill>
                  <a:schemeClr val="dk1"/>
                </a:solidFill>
                <a:latin typeface="Times New Roman"/>
                <a:ea typeface="Times New Roman"/>
                <a:cs typeface="Times New Roman"/>
                <a:sym typeface="Times New Roman"/>
              </a:rPr>
              <a:t>	</a:t>
            </a:r>
            <a:r>
              <a:rPr lang="en" sz="1300">
                <a:solidFill>
                  <a:schemeClr val="dk1"/>
                </a:solidFill>
              </a:rPr>
              <a:t>Volleyball</a:t>
            </a:r>
            <a:endParaRPr sz="1300">
              <a:solidFill>
                <a:schemeClr val="dk1"/>
              </a:solidFill>
            </a:endParaRPr>
          </a:p>
          <a:p>
            <a:pPr marL="914400" lvl="0" indent="0" algn="l" rtl="0">
              <a:lnSpc>
                <a:spcPct val="115000"/>
              </a:lnSpc>
              <a:spcBef>
                <a:spcPts val="1200"/>
              </a:spcBef>
              <a:spcAft>
                <a:spcPts val="0"/>
              </a:spcAft>
              <a:buNone/>
            </a:pPr>
            <a:r>
              <a:rPr lang="en" sz="1300">
                <a:solidFill>
                  <a:schemeClr val="dk1"/>
                </a:solidFill>
              </a:rPr>
              <a:t>a.</a:t>
            </a:r>
            <a:r>
              <a:rPr lang="en" sz="800">
                <a:solidFill>
                  <a:schemeClr val="dk1"/>
                </a:solidFill>
                <a:latin typeface="Times New Roman"/>
                <a:ea typeface="Times New Roman"/>
                <a:cs typeface="Times New Roman"/>
                <a:sym typeface="Times New Roman"/>
              </a:rPr>
              <a:t>	</a:t>
            </a:r>
            <a:r>
              <a:rPr lang="en" sz="1300">
                <a:solidFill>
                  <a:schemeClr val="dk1"/>
                </a:solidFill>
              </a:rPr>
              <a:t>Athletes are required to volunteer a minimum of 4 hours</a:t>
            </a:r>
            <a:endParaRPr sz="1300">
              <a:solidFill>
                <a:schemeClr val="dk1"/>
              </a:solidFill>
            </a:endParaRPr>
          </a:p>
          <a:p>
            <a:pPr marL="914400" lvl="0" indent="0" algn="l" rtl="0">
              <a:lnSpc>
                <a:spcPct val="115000"/>
              </a:lnSpc>
              <a:spcBef>
                <a:spcPts val="1200"/>
              </a:spcBef>
              <a:spcAft>
                <a:spcPts val="0"/>
              </a:spcAft>
              <a:buNone/>
            </a:pPr>
            <a:r>
              <a:rPr lang="en" sz="1300">
                <a:solidFill>
                  <a:schemeClr val="dk1"/>
                </a:solidFill>
              </a:rPr>
              <a:t>b.</a:t>
            </a:r>
            <a:r>
              <a:rPr lang="en" sz="800">
                <a:solidFill>
                  <a:schemeClr val="dk1"/>
                </a:solidFill>
                <a:latin typeface="Times New Roman"/>
                <a:ea typeface="Times New Roman"/>
                <a:cs typeface="Times New Roman"/>
                <a:sym typeface="Times New Roman"/>
              </a:rPr>
              <a:t>	</a:t>
            </a:r>
            <a:r>
              <a:rPr lang="en" sz="1300">
                <a:solidFill>
                  <a:schemeClr val="dk1"/>
                </a:solidFill>
              </a:rPr>
              <a:t>Parents are required to volunteer a minimum of 4 hours</a:t>
            </a:r>
            <a:endParaRPr sz="1300">
              <a:solidFill>
                <a:schemeClr val="dk1"/>
              </a:solidFill>
            </a:endParaRPr>
          </a:p>
          <a:p>
            <a:pPr marL="0" lvl="0" indent="0" algn="l" rtl="0">
              <a:lnSpc>
                <a:spcPct val="115000"/>
              </a:lnSpc>
              <a:spcBef>
                <a:spcPts val="1200"/>
              </a:spcBef>
              <a:spcAft>
                <a:spcPts val="0"/>
              </a:spcAft>
              <a:buNone/>
            </a:pPr>
            <a:r>
              <a:rPr lang="en" sz="1300">
                <a:solidFill>
                  <a:schemeClr val="dk1"/>
                </a:solidFill>
              </a:rPr>
              <a:t>2.</a:t>
            </a:r>
            <a:r>
              <a:rPr lang="en" sz="800">
                <a:solidFill>
                  <a:schemeClr val="dk1"/>
                </a:solidFill>
                <a:latin typeface="Times New Roman"/>
                <a:ea typeface="Times New Roman"/>
                <a:cs typeface="Times New Roman"/>
                <a:sym typeface="Times New Roman"/>
              </a:rPr>
              <a:t>	</a:t>
            </a:r>
            <a:r>
              <a:rPr lang="en" sz="1300">
                <a:solidFill>
                  <a:schemeClr val="dk1"/>
                </a:solidFill>
              </a:rPr>
              <a:t>Basketball</a:t>
            </a:r>
            <a:endParaRPr sz="1300">
              <a:solidFill>
                <a:schemeClr val="dk1"/>
              </a:solidFill>
            </a:endParaRPr>
          </a:p>
          <a:p>
            <a:pPr marL="914400" lvl="0" indent="0" algn="l" rtl="0">
              <a:lnSpc>
                <a:spcPct val="115000"/>
              </a:lnSpc>
              <a:spcBef>
                <a:spcPts val="1200"/>
              </a:spcBef>
              <a:spcAft>
                <a:spcPts val="0"/>
              </a:spcAft>
              <a:buNone/>
            </a:pPr>
            <a:r>
              <a:rPr lang="en" sz="1300">
                <a:solidFill>
                  <a:schemeClr val="dk1"/>
                </a:solidFill>
              </a:rPr>
              <a:t>a.</a:t>
            </a:r>
            <a:r>
              <a:rPr lang="en" sz="800">
                <a:solidFill>
                  <a:schemeClr val="dk1"/>
                </a:solidFill>
                <a:latin typeface="Times New Roman"/>
                <a:ea typeface="Times New Roman"/>
                <a:cs typeface="Times New Roman"/>
                <a:sym typeface="Times New Roman"/>
              </a:rPr>
              <a:t>	</a:t>
            </a:r>
            <a:r>
              <a:rPr lang="en" sz="1300">
                <a:solidFill>
                  <a:schemeClr val="dk1"/>
                </a:solidFill>
              </a:rPr>
              <a:t>Athletes are required to volunteer a minimum of 6 hours</a:t>
            </a:r>
            <a:endParaRPr sz="1300">
              <a:solidFill>
                <a:schemeClr val="dk1"/>
              </a:solidFill>
            </a:endParaRPr>
          </a:p>
          <a:p>
            <a:pPr marL="914400" lvl="0" indent="0" algn="l" rtl="0">
              <a:lnSpc>
                <a:spcPct val="115000"/>
              </a:lnSpc>
              <a:spcBef>
                <a:spcPts val="1200"/>
              </a:spcBef>
              <a:spcAft>
                <a:spcPts val="0"/>
              </a:spcAft>
              <a:buNone/>
            </a:pPr>
            <a:r>
              <a:rPr lang="en" sz="1300">
                <a:solidFill>
                  <a:schemeClr val="dk1"/>
                </a:solidFill>
              </a:rPr>
              <a:t>b.</a:t>
            </a:r>
            <a:r>
              <a:rPr lang="en" sz="800">
                <a:solidFill>
                  <a:schemeClr val="dk1"/>
                </a:solidFill>
                <a:latin typeface="Times New Roman"/>
                <a:ea typeface="Times New Roman"/>
                <a:cs typeface="Times New Roman"/>
                <a:sym typeface="Times New Roman"/>
              </a:rPr>
              <a:t>	</a:t>
            </a:r>
            <a:r>
              <a:rPr lang="en" sz="1300">
                <a:solidFill>
                  <a:schemeClr val="dk1"/>
                </a:solidFill>
              </a:rPr>
              <a:t>Parents are required volunteer a minimum of 6 hours</a:t>
            </a:r>
            <a:endParaRPr sz="1300">
              <a:solidFill>
                <a:schemeClr val="dk1"/>
              </a:solidFill>
            </a:endParaRPr>
          </a:p>
          <a:p>
            <a:pPr marL="0" lvl="0" indent="0" algn="l" rtl="0">
              <a:lnSpc>
                <a:spcPct val="115000"/>
              </a:lnSpc>
              <a:spcBef>
                <a:spcPts val="1200"/>
              </a:spcBef>
              <a:spcAft>
                <a:spcPts val="0"/>
              </a:spcAft>
              <a:buNone/>
            </a:pPr>
            <a:r>
              <a:rPr lang="en" sz="1300">
                <a:solidFill>
                  <a:schemeClr val="dk1"/>
                </a:solidFill>
              </a:rPr>
              <a:t>3.</a:t>
            </a:r>
            <a:r>
              <a:rPr lang="en" sz="800">
                <a:solidFill>
                  <a:schemeClr val="dk1"/>
                </a:solidFill>
                <a:latin typeface="Times New Roman"/>
                <a:ea typeface="Times New Roman"/>
                <a:cs typeface="Times New Roman"/>
                <a:sym typeface="Times New Roman"/>
              </a:rPr>
              <a:t>	</a:t>
            </a:r>
            <a:r>
              <a:rPr lang="en" sz="1300">
                <a:solidFill>
                  <a:schemeClr val="dk1"/>
                </a:solidFill>
              </a:rPr>
              <a:t>Badminton</a:t>
            </a:r>
            <a:endParaRPr sz="1300">
              <a:solidFill>
                <a:schemeClr val="dk1"/>
              </a:solidFill>
            </a:endParaRPr>
          </a:p>
          <a:p>
            <a:pPr marL="914400" lvl="0" indent="0" algn="l" rtl="0">
              <a:lnSpc>
                <a:spcPct val="115000"/>
              </a:lnSpc>
              <a:spcBef>
                <a:spcPts val="1200"/>
              </a:spcBef>
              <a:spcAft>
                <a:spcPts val="0"/>
              </a:spcAft>
              <a:buNone/>
            </a:pPr>
            <a:r>
              <a:rPr lang="en" sz="1300">
                <a:solidFill>
                  <a:schemeClr val="dk1"/>
                </a:solidFill>
              </a:rPr>
              <a:t>a.</a:t>
            </a:r>
            <a:r>
              <a:rPr lang="en" sz="800">
                <a:solidFill>
                  <a:schemeClr val="dk1"/>
                </a:solidFill>
                <a:latin typeface="Times New Roman"/>
                <a:ea typeface="Times New Roman"/>
                <a:cs typeface="Times New Roman"/>
                <a:sym typeface="Times New Roman"/>
              </a:rPr>
              <a:t>	</a:t>
            </a:r>
            <a:r>
              <a:rPr lang="en" sz="1300">
                <a:solidFill>
                  <a:schemeClr val="dk1"/>
                </a:solidFill>
              </a:rPr>
              <a:t>Athletes are required to volunteer a minimum of 2 hours</a:t>
            </a:r>
            <a:endParaRPr sz="1300">
              <a:solidFill>
                <a:schemeClr val="dk1"/>
              </a:solidFill>
            </a:endParaRPr>
          </a:p>
          <a:p>
            <a:pPr marL="914400" lvl="0" indent="0" algn="l" rtl="0">
              <a:lnSpc>
                <a:spcPct val="115000"/>
              </a:lnSpc>
              <a:spcBef>
                <a:spcPts val="1200"/>
              </a:spcBef>
              <a:spcAft>
                <a:spcPts val="1200"/>
              </a:spcAft>
              <a:buNone/>
            </a:pPr>
            <a:r>
              <a:rPr lang="en" sz="1300">
                <a:solidFill>
                  <a:schemeClr val="dk1"/>
                </a:solidFill>
              </a:rPr>
              <a:t>b.</a:t>
            </a:r>
            <a:r>
              <a:rPr lang="en" sz="800">
                <a:solidFill>
                  <a:schemeClr val="dk1"/>
                </a:solidFill>
                <a:latin typeface="Times New Roman"/>
                <a:ea typeface="Times New Roman"/>
                <a:cs typeface="Times New Roman"/>
                <a:sym typeface="Times New Roman"/>
              </a:rPr>
              <a:t>	</a:t>
            </a:r>
            <a:r>
              <a:rPr lang="en" sz="1300">
                <a:solidFill>
                  <a:schemeClr val="dk1"/>
                </a:solidFill>
              </a:rPr>
              <a:t>Parents are required to volunteer a minimum of 2 hours</a:t>
            </a:r>
            <a:endParaRPr sz="13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11700" y="134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Transportation to Athletic Events</a:t>
            </a:r>
            <a:endParaRPr b="1"/>
          </a:p>
        </p:txBody>
      </p:sp>
      <p:sp>
        <p:nvSpPr>
          <p:cNvPr id="221" name="Google Shape;221;p38"/>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500">
                <a:solidFill>
                  <a:schemeClr val="dk1"/>
                </a:solidFill>
              </a:rPr>
              <a:t>As per the insurance policy of the Horizon School Division, it is the responsibility of Taber Christian High School to arrange for student transportation to and from athletic events. </a:t>
            </a:r>
            <a:endParaRPr sz="5500">
              <a:solidFill>
                <a:schemeClr val="dk1"/>
              </a:solidFill>
            </a:endParaRPr>
          </a:p>
          <a:p>
            <a:pPr marL="457200" lvl="0" indent="-315912" algn="l" rtl="0">
              <a:spcBef>
                <a:spcPts val="1200"/>
              </a:spcBef>
              <a:spcAft>
                <a:spcPts val="0"/>
              </a:spcAft>
              <a:buClr>
                <a:schemeClr val="dk1"/>
              </a:buClr>
              <a:buSzPct val="100000"/>
              <a:buAutoNum type="arabicPeriod"/>
            </a:pPr>
            <a:r>
              <a:rPr lang="en" sz="5500">
                <a:solidFill>
                  <a:schemeClr val="dk1"/>
                </a:solidFill>
              </a:rPr>
              <a:t>Volunteer drivers will be the primary method in which athletes travel to and from athletic events. All volunteer drivers must:</a:t>
            </a:r>
            <a:endParaRPr sz="5500">
              <a:solidFill>
                <a:schemeClr val="dk1"/>
              </a:solidFill>
            </a:endParaRPr>
          </a:p>
          <a:p>
            <a:pPr marL="914400" lvl="0" indent="0" algn="l" rtl="0">
              <a:spcBef>
                <a:spcPts val="1200"/>
              </a:spcBef>
              <a:spcAft>
                <a:spcPts val="0"/>
              </a:spcAft>
              <a:buNone/>
            </a:pPr>
            <a:r>
              <a:rPr lang="en" sz="5500">
                <a:solidFill>
                  <a:schemeClr val="dk1"/>
                </a:solidFill>
              </a:rPr>
              <a:t>a. Complete and submit the ‘Horizon School Division Volunteer Automobile and/or Driver Authorization Form’ to the school’s office.</a:t>
            </a:r>
            <a:endParaRPr sz="5500">
              <a:solidFill>
                <a:schemeClr val="dk1"/>
              </a:solidFill>
            </a:endParaRPr>
          </a:p>
          <a:p>
            <a:pPr marL="914400" lvl="0" indent="0" algn="l" rtl="0">
              <a:spcBef>
                <a:spcPts val="1200"/>
              </a:spcBef>
              <a:spcAft>
                <a:spcPts val="0"/>
              </a:spcAft>
              <a:buNone/>
            </a:pPr>
            <a:r>
              <a:rPr lang="en" sz="5500">
                <a:solidFill>
                  <a:schemeClr val="dk1"/>
                </a:solidFill>
              </a:rPr>
              <a:t>b. Obtain a Driver’s Abstract and submit this to school’s office.</a:t>
            </a:r>
            <a:endParaRPr sz="5500">
              <a:solidFill>
                <a:schemeClr val="dk1"/>
              </a:solidFill>
            </a:endParaRPr>
          </a:p>
          <a:p>
            <a:pPr marL="0" lvl="0" indent="0" algn="l" rtl="0">
              <a:spcBef>
                <a:spcPts val="1200"/>
              </a:spcBef>
              <a:spcAft>
                <a:spcPts val="0"/>
              </a:spcAft>
              <a:buNone/>
            </a:pPr>
            <a:endParaRPr sz="5500">
              <a:solidFill>
                <a:schemeClr val="dk1"/>
              </a:solidFill>
            </a:endParaRPr>
          </a:p>
          <a:p>
            <a:pPr marL="457200" lvl="0" indent="-315912" algn="l" rtl="0">
              <a:spcBef>
                <a:spcPts val="1200"/>
              </a:spcBef>
              <a:spcAft>
                <a:spcPts val="0"/>
              </a:spcAft>
              <a:buClr>
                <a:schemeClr val="dk1"/>
              </a:buClr>
              <a:buSzPct val="100000"/>
              <a:buAutoNum type="arabicPeriod"/>
            </a:pPr>
            <a:r>
              <a:rPr lang="en" sz="5500">
                <a:solidFill>
                  <a:schemeClr val="dk1"/>
                </a:solidFill>
              </a:rPr>
              <a:t>Bussing will be used as a secondary method to transport athletes to and from athletic events, or when deemed as the most suitable method of transportation for travel. </a:t>
            </a:r>
            <a:endParaRPr sz="5500">
              <a:solidFill>
                <a:schemeClr val="dk1"/>
              </a:solidFill>
            </a:endParaRPr>
          </a:p>
          <a:p>
            <a:pPr marL="457200" lvl="0" indent="0" algn="l" rtl="0">
              <a:spcBef>
                <a:spcPts val="1200"/>
              </a:spcBef>
              <a:spcAft>
                <a:spcPts val="0"/>
              </a:spcAft>
              <a:buNone/>
            </a:pPr>
            <a:endParaRPr sz="5500">
              <a:solidFill>
                <a:schemeClr val="dk1"/>
              </a:solidFill>
            </a:endParaRPr>
          </a:p>
          <a:p>
            <a:pPr marL="457200" lvl="0" indent="-315912" algn="l" rtl="0">
              <a:spcBef>
                <a:spcPts val="1200"/>
              </a:spcBef>
              <a:spcAft>
                <a:spcPts val="0"/>
              </a:spcAft>
              <a:buClr>
                <a:schemeClr val="dk1"/>
              </a:buClr>
              <a:buSzPct val="100000"/>
              <a:buAutoNum type="arabicPeriod"/>
            </a:pPr>
            <a:r>
              <a:rPr lang="en" sz="5500">
                <a:solidFill>
                  <a:schemeClr val="dk1"/>
                </a:solidFill>
              </a:rPr>
              <a:t>Parents may exempt students from the arranged school transportation to athletic events by completing the ‘Horizon School Division Parent/Guardian Responsibility of Student Transportation for School Sponsored Events’ form. </a:t>
            </a:r>
            <a:endParaRPr sz="5500">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11" b="1"/>
              <a:t>Questions</a:t>
            </a:r>
            <a:endParaRPr sz="3011" b="1"/>
          </a:p>
        </p:txBody>
      </p:sp>
      <p:sp>
        <p:nvSpPr>
          <p:cNvPr id="227" name="Google Shape;227;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8" name="Google Shape;228;p39"/>
          <p:cNvPicPr preferRelativeResize="0"/>
          <p:nvPr/>
        </p:nvPicPr>
        <p:blipFill>
          <a:blip r:embed="rId3">
            <a:alphaModFix/>
          </a:blip>
          <a:stretch>
            <a:fillRect/>
          </a:stretch>
        </p:blipFill>
        <p:spPr>
          <a:xfrm>
            <a:off x="2817025" y="1152475"/>
            <a:ext cx="3713975" cy="3713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body" idx="1"/>
          </p:nvPr>
        </p:nvSpPr>
        <p:spPr>
          <a:xfrm>
            <a:off x="311700" y="384850"/>
            <a:ext cx="8520600" cy="4514400"/>
          </a:xfrm>
          <a:prstGeom prst="rect">
            <a:avLst/>
          </a:prstGeom>
        </p:spPr>
        <p:txBody>
          <a:bodyPr spcFirstLastPara="1" wrap="square" lIns="91425" tIns="91425" rIns="91425" bIns="91425" anchor="t" anchorCtr="0">
            <a:normAutofit fontScale="40000"/>
          </a:bodyPr>
          <a:lstStyle/>
          <a:p>
            <a:pPr marL="0" lvl="0" indent="0" algn="l" rtl="0">
              <a:spcBef>
                <a:spcPts val="0"/>
              </a:spcBef>
              <a:spcAft>
                <a:spcPts val="0"/>
              </a:spcAft>
              <a:buNone/>
            </a:pPr>
            <a:r>
              <a:rPr lang="en" sz="4000" b="1">
                <a:solidFill>
                  <a:schemeClr val="dk1"/>
                </a:solidFill>
              </a:rPr>
              <a:t>Statement of Philosophy:</a:t>
            </a:r>
            <a:endParaRPr sz="3000" b="1">
              <a:solidFill>
                <a:schemeClr val="dk1"/>
              </a:solidFill>
            </a:endParaRPr>
          </a:p>
          <a:p>
            <a:pPr marL="0" lvl="0" indent="0" algn="l" rtl="0">
              <a:spcBef>
                <a:spcPts val="1200"/>
              </a:spcBef>
              <a:spcAft>
                <a:spcPts val="0"/>
              </a:spcAft>
              <a:buNone/>
            </a:pPr>
            <a:r>
              <a:rPr lang="en" sz="3557" i="1">
                <a:solidFill>
                  <a:schemeClr val="dk1"/>
                </a:solidFill>
              </a:rPr>
              <a:t>The athletic program at Taber Christian High School provides athletes, coaches, parents, and volunteers the opportunity to develop their unique God-given talents and abilities. In participating in inter-school athletics under the Alberta School’s Athletic Association, our athletes, coaches, and volunteers are committing to positively represent our school and community.  </a:t>
            </a:r>
            <a:endParaRPr sz="3557" i="1">
              <a:solidFill>
                <a:schemeClr val="dk1"/>
              </a:solidFill>
            </a:endParaRPr>
          </a:p>
          <a:p>
            <a:pPr marL="0" lvl="0" indent="0" algn="l" rtl="0">
              <a:spcBef>
                <a:spcPts val="1200"/>
              </a:spcBef>
              <a:spcAft>
                <a:spcPts val="0"/>
              </a:spcAft>
              <a:buNone/>
            </a:pPr>
            <a:r>
              <a:rPr lang="en" sz="3557" i="1">
                <a:solidFill>
                  <a:schemeClr val="dk1"/>
                </a:solidFill>
              </a:rPr>
              <a:t>In doing so, we are committed to developing people of character, integrity, and responsibility who use their gifts and abilities to serve God, others, and themselves. It is our desire that through our athletics program, students, parents, community members will see God’s magnificent handiwork, and that we will demonstrate the profound love that we have for God and others. We are not ashamed of who we are in Christ (Romans 1:16), and it is our desire that we will boldly live out our faith within and outside of athletic competition.</a:t>
            </a:r>
            <a:endParaRPr sz="3557" i="1">
              <a:solidFill>
                <a:schemeClr val="dk1"/>
              </a:solidFill>
            </a:endParaRPr>
          </a:p>
          <a:p>
            <a:pPr marL="0" lvl="0" indent="0" algn="l" rtl="0">
              <a:spcBef>
                <a:spcPts val="1200"/>
              </a:spcBef>
              <a:spcAft>
                <a:spcPts val="1200"/>
              </a:spcAft>
              <a:buNone/>
            </a:pPr>
            <a:r>
              <a:rPr lang="en" sz="3557" i="1">
                <a:solidFill>
                  <a:schemeClr val="dk1"/>
                </a:solidFill>
              </a:rPr>
              <a:t>Interschool athletics are created for the purpose of enjoyment and are designed to be fun for all involved. It is our deep hope that through our athletics program, that we will experience and demonstrate the inexpressible and glorious joy that we have in Christ (1 Peter 1: 8-9), positively reflecting our magnificent, mighty, and glorious Redeemer. </a:t>
            </a:r>
            <a:endParaRPr i="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48700" y="119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5" name="Google Shape;75;p16"/>
          <p:cNvSpPr txBox="1">
            <a:spLocks noGrp="1"/>
          </p:cNvSpPr>
          <p:nvPr>
            <p:ph type="body" idx="1"/>
          </p:nvPr>
        </p:nvSpPr>
        <p:spPr>
          <a:xfrm>
            <a:off x="348700" y="967450"/>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solidFill>
                  <a:schemeClr val="dk1"/>
                </a:solidFill>
              </a:rPr>
              <a:t>“Be more concerned with your character than your reputation, because your character is what you really are, while your reputation is merely what others think you are” </a:t>
            </a:r>
            <a:endParaRPr>
              <a:solidFill>
                <a:schemeClr val="dk1"/>
              </a:solidFill>
            </a:endParaRPr>
          </a:p>
          <a:p>
            <a:pPr marL="5943600" lvl="0" indent="457200" algn="l" rtl="0">
              <a:spcBef>
                <a:spcPts val="1200"/>
              </a:spcBef>
              <a:spcAft>
                <a:spcPts val="0"/>
              </a:spcAft>
              <a:buNone/>
            </a:pPr>
            <a:r>
              <a:rPr lang="en">
                <a:solidFill>
                  <a:schemeClr val="dk1"/>
                </a:solidFill>
              </a:rPr>
              <a:t>~ John Wooden</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“Integrity is doing the right thing, even when no one is watching” </a:t>
            </a:r>
            <a:endParaRPr>
              <a:solidFill>
                <a:schemeClr val="dk1"/>
              </a:solidFill>
            </a:endParaRPr>
          </a:p>
          <a:p>
            <a:pPr marL="5943600" lvl="0" indent="457200" algn="l" rtl="0">
              <a:spcBef>
                <a:spcPts val="1200"/>
              </a:spcBef>
              <a:spcAft>
                <a:spcPts val="0"/>
              </a:spcAft>
              <a:buNone/>
            </a:pPr>
            <a:r>
              <a:rPr lang="en">
                <a:solidFill>
                  <a:schemeClr val="dk1"/>
                </a:solidFill>
              </a:rPr>
              <a:t>~ C.S. Lewis</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en">
                <a:solidFill>
                  <a:schemeClr val="dk1"/>
                </a:solidFill>
              </a:rPr>
              <a:t>“You cannot escape the responsibility of tomorrow, by evading it today” 	</a:t>
            </a:r>
            <a:endParaRPr>
              <a:solidFill>
                <a:schemeClr val="dk1"/>
              </a:solidFill>
            </a:endParaRPr>
          </a:p>
          <a:p>
            <a:pPr marL="3657600" lvl="0" indent="457200" algn="l" rtl="0">
              <a:spcBef>
                <a:spcPts val="1200"/>
              </a:spcBef>
              <a:spcAft>
                <a:spcPts val="1200"/>
              </a:spcAft>
              <a:buNone/>
            </a:pPr>
            <a:r>
              <a:rPr lang="en">
                <a:solidFill>
                  <a:schemeClr val="dk1"/>
                </a:solidFill>
              </a:rPr>
              <a:t>					~ Abraham Lincoln</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012050" y="385825"/>
            <a:ext cx="443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20" b="1"/>
              <a:t>Our Core Values</a:t>
            </a:r>
            <a:endParaRPr sz="3620" b="1"/>
          </a:p>
        </p:txBody>
      </p:sp>
      <p:sp>
        <p:nvSpPr>
          <p:cNvPr id="81" name="Google Shape;81;p17"/>
          <p:cNvSpPr txBox="1">
            <a:spLocks noGrp="1"/>
          </p:cNvSpPr>
          <p:nvPr>
            <p:ph type="body" idx="1"/>
          </p:nvPr>
        </p:nvSpPr>
        <p:spPr>
          <a:xfrm>
            <a:off x="3474300" y="1751400"/>
            <a:ext cx="5358000" cy="3392100"/>
          </a:xfrm>
          <a:prstGeom prst="rect">
            <a:avLst/>
          </a:prstGeom>
        </p:spPr>
        <p:txBody>
          <a:bodyPr spcFirstLastPara="1" wrap="square" lIns="91425" tIns="91425" rIns="91425" bIns="91425" anchor="t" anchorCtr="0">
            <a:normAutofit fontScale="62500" lnSpcReduction="20000"/>
          </a:bodyPr>
          <a:lstStyle/>
          <a:p>
            <a:pPr marL="0" lvl="0" indent="0" algn="l" rtl="0">
              <a:spcBef>
                <a:spcPts val="1200"/>
              </a:spcBef>
              <a:spcAft>
                <a:spcPts val="0"/>
              </a:spcAft>
              <a:buNone/>
            </a:pPr>
            <a:endParaRPr sz="3423" b="1">
              <a:solidFill>
                <a:srgbClr val="FFC000"/>
              </a:solidFill>
            </a:endParaRPr>
          </a:p>
          <a:p>
            <a:pPr marL="0" lvl="0" indent="0" algn="l" rtl="0">
              <a:spcBef>
                <a:spcPts val="1200"/>
              </a:spcBef>
              <a:spcAft>
                <a:spcPts val="0"/>
              </a:spcAft>
              <a:buClr>
                <a:schemeClr val="dk1"/>
              </a:buClr>
              <a:buSzPts val="688"/>
              <a:buFont typeface="Arial"/>
              <a:buNone/>
            </a:pPr>
            <a:r>
              <a:rPr lang="en" sz="22500" b="1">
                <a:solidFill>
                  <a:srgbClr val="FFC000"/>
                </a:solidFill>
              </a:rPr>
              <a:t>BOLD</a:t>
            </a:r>
            <a:r>
              <a:rPr lang="en" sz="22500" b="1">
                <a:solidFill>
                  <a:schemeClr val="dk1"/>
                </a:solidFill>
              </a:rPr>
              <a:t> </a:t>
            </a:r>
            <a:r>
              <a:rPr lang="en" sz="13050" b="1">
                <a:solidFill>
                  <a:schemeClr val="dk1"/>
                </a:solidFill>
              </a:rPr>
              <a:t>   </a:t>
            </a:r>
            <a:endParaRPr sz="13050">
              <a:solidFill>
                <a:schemeClr val="dk1"/>
              </a:solidFill>
              <a:highlight>
                <a:srgbClr val="FFFFFF"/>
              </a:highlight>
            </a:endParaRPr>
          </a:p>
          <a:p>
            <a:pPr marL="4572000" lvl="0" indent="0" algn="l" rtl="0">
              <a:spcBef>
                <a:spcPts val="1200"/>
              </a:spcBef>
              <a:spcAft>
                <a:spcPts val="0"/>
              </a:spcAft>
              <a:buClr>
                <a:schemeClr val="dk1"/>
              </a:buClr>
              <a:buSzPct val="91666"/>
              <a:buFont typeface="Arial"/>
              <a:buNone/>
            </a:pPr>
            <a:r>
              <a:rPr lang="en" sz="1200">
                <a:solidFill>
                  <a:schemeClr val="dk1"/>
                </a:solidFill>
                <a:highlight>
                  <a:srgbClr val="FFFFFF"/>
                </a:highlight>
              </a:rPr>
              <a:t> </a:t>
            </a:r>
            <a:endParaRPr sz="1200">
              <a:solidFill>
                <a:schemeClr val="dk1"/>
              </a:solidFill>
              <a:highlight>
                <a:srgbClr val="FFFFFF"/>
              </a:highlight>
            </a:endParaRPr>
          </a:p>
          <a:p>
            <a:pPr marL="0" lvl="0" indent="0" algn="l" rtl="0">
              <a:spcBef>
                <a:spcPts val="1200"/>
              </a:spcBef>
              <a:spcAft>
                <a:spcPts val="1200"/>
              </a:spcAft>
              <a:buNone/>
            </a:pPr>
            <a:endParaRPr/>
          </a:p>
        </p:txBody>
      </p:sp>
      <p:sp>
        <p:nvSpPr>
          <p:cNvPr id="82" name="Google Shape;82;p17"/>
          <p:cNvSpPr txBox="1"/>
          <p:nvPr/>
        </p:nvSpPr>
        <p:spPr>
          <a:xfrm>
            <a:off x="325625" y="1036100"/>
            <a:ext cx="2975100" cy="192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4800" b="1" i="1">
                <a:solidFill>
                  <a:srgbClr val="FFC000"/>
                </a:solidFill>
              </a:rPr>
              <a:t>LIONS </a:t>
            </a:r>
            <a:endParaRPr sz="4800" b="1" i="1">
              <a:solidFill>
                <a:srgbClr val="FFC000"/>
              </a:solidFill>
            </a:endParaRPr>
          </a:p>
          <a:p>
            <a:pPr marL="457200" lvl="0" indent="457200" algn="l" rtl="0">
              <a:lnSpc>
                <a:spcPct val="115000"/>
              </a:lnSpc>
              <a:spcBef>
                <a:spcPts val="1200"/>
              </a:spcBef>
              <a:spcAft>
                <a:spcPts val="1200"/>
              </a:spcAft>
              <a:buClr>
                <a:schemeClr val="dk1"/>
              </a:buClr>
              <a:buSzPts val="1100"/>
              <a:buFont typeface="Arial"/>
              <a:buNone/>
            </a:pPr>
            <a:r>
              <a:rPr lang="en" sz="4800" b="1" i="1">
                <a:solidFill>
                  <a:srgbClr val="FFC000"/>
                </a:solidFill>
              </a:rPr>
              <a:t>ARE</a:t>
            </a:r>
            <a:endParaRPr sz="4800">
              <a:solidFill>
                <a:srgbClr val="FFC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6808650" y="1152475"/>
            <a:ext cx="2023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sz="3200">
              <a:solidFill>
                <a:srgbClr val="FFC000"/>
              </a:solidFill>
            </a:endParaRPr>
          </a:p>
        </p:txBody>
      </p:sp>
      <p:pic>
        <p:nvPicPr>
          <p:cNvPr id="89" name="Google Shape;89;p18"/>
          <p:cNvPicPr preferRelativeResize="0"/>
          <p:nvPr/>
        </p:nvPicPr>
        <p:blipFill>
          <a:blip r:embed="rId3">
            <a:alphaModFix/>
          </a:blip>
          <a:stretch>
            <a:fillRect/>
          </a:stretch>
        </p:blipFill>
        <p:spPr>
          <a:xfrm>
            <a:off x="1584025" y="178112"/>
            <a:ext cx="5872300" cy="4698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body" idx="1"/>
          </p:nvPr>
        </p:nvSpPr>
        <p:spPr>
          <a:xfrm>
            <a:off x="311700" y="711450"/>
            <a:ext cx="8520600" cy="4313700"/>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0"/>
              </a:spcAft>
              <a:buNone/>
            </a:pPr>
            <a:r>
              <a:rPr lang="en" sz="3350" b="1">
                <a:solidFill>
                  <a:srgbClr val="FFC000"/>
                </a:solidFill>
              </a:rPr>
              <a:t>B</a:t>
            </a:r>
            <a:r>
              <a:rPr lang="en" sz="3350" b="1">
                <a:solidFill>
                  <a:schemeClr val="dk1"/>
                </a:solidFill>
              </a:rPr>
              <a:t>    Brave in the face of adversity</a:t>
            </a:r>
            <a:endParaRPr sz="3350" b="1">
              <a:solidFill>
                <a:schemeClr val="dk1"/>
              </a:solidFill>
            </a:endParaRPr>
          </a:p>
          <a:p>
            <a:pPr marL="914400" lvl="0" indent="457200" algn="l" rtl="0">
              <a:spcBef>
                <a:spcPts val="1200"/>
              </a:spcBef>
              <a:spcAft>
                <a:spcPts val="0"/>
              </a:spcAft>
              <a:buNone/>
            </a:pPr>
            <a:endParaRPr sz="2700">
              <a:solidFill>
                <a:schemeClr val="dk1"/>
              </a:solidFill>
            </a:endParaRPr>
          </a:p>
          <a:p>
            <a:pPr marL="914400" lvl="0" indent="0" algn="l" rtl="0">
              <a:spcBef>
                <a:spcPts val="1200"/>
              </a:spcBef>
              <a:spcAft>
                <a:spcPts val="0"/>
              </a:spcAft>
              <a:buNone/>
            </a:pPr>
            <a:r>
              <a:rPr lang="en" sz="2700">
                <a:solidFill>
                  <a:schemeClr val="dk1"/>
                </a:solidFill>
              </a:rPr>
              <a:t>“</a:t>
            </a:r>
            <a:r>
              <a:rPr lang="en" sz="2700">
                <a:solidFill>
                  <a:schemeClr val="dk1"/>
                </a:solidFill>
                <a:highlight>
                  <a:srgbClr val="FFFFFF"/>
                </a:highlight>
              </a:rPr>
              <a:t>The wicked flee though no one pursues,</a:t>
            </a:r>
            <a:r>
              <a:rPr lang="en" sz="2700">
                <a:solidFill>
                  <a:schemeClr val="dk1"/>
                </a:solidFill>
              </a:rPr>
              <a:t> </a:t>
            </a:r>
            <a:r>
              <a:rPr lang="en" sz="2700">
                <a:solidFill>
                  <a:schemeClr val="dk1"/>
                </a:solidFill>
                <a:highlight>
                  <a:srgbClr val="FFFFFF"/>
                </a:highlight>
              </a:rPr>
              <a:t>but the righteous are as bold as a lion.”</a:t>
            </a:r>
            <a:endParaRPr sz="2700">
              <a:solidFill>
                <a:schemeClr val="dk1"/>
              </a:solidFill>
              <a:highlight>
                <a:srgbClr val="FFFFFF"/>
              </a:highlight>
            </a:endParaRPr>
          </a:p>
          <a:p>
            <a:pPr marL="4572000" lvl="0" indent="0" algn="l" rtl="0">
              <a:spcBef>
                <a:spcPts val="1200"/>
              </a:spcBef>
              <a:spcAft>
                <a:spcPts val="0"/>
              </a:spcAft>
              <a:buNone/>
            </a:pPr>
            <a:r>
              <a:rPr lang="en" sz="2700">
                <a:solidFill>
                  <a:schemeClr val="dk1"/>
                </a:solidFill>
                <a:highlight>
                  <a:srgbClr val="FFFFFF"/>
                </a:highlight>
              </a:rPr>
              <a:t>	  </a:t>
            </a:r>
            <a:endParaRPr sz="2700">
              <a:solidFill>
                <a:schemeClr val="dk1"/>
              </a:solidFill>
              <a:highlight>
                <a:srgbClr val="FFFFFF"/>
              </a:highlight>
            </a:endParaRPr>
          </a:p>
          <a:p>
            <a:pPr marL="5029200" lvl="0" indent="457200" algn="l" rtl="0">
              <a:spcBef>
                <a:spcPts val="1200"/>
              </a:spcBef>
              <a:spcAft>
                <a:spcPts val="0"/>
              </a:spcAft>
              <a:buNone/>
            </a:pPr>
            <a:r>
              <a:rPr lang="en" sz="2700">
                <a:solidFill>
                  <a:schemeClr val="dk1"/>
                </a:solidFill>
                <a:highlight>
                  <a:srgbClr val="FFFFFF"/>
                </a:highlight>
              </a:rPr>
              <a:t>~ Proverbs 28:1</a:t>
            </a:r>
            <a:endParaRPr sz="2700">
              <a:solidFill>
                <a:schemeClr val="dk1"/>
              </a:solidFill>
              <a:highlight>
                <a:srgbClr val="FFFFFF"/>
              </a:highlight>
            </a:endParaRPr>
          </a:p>
          <a:p>
            <a:pPr marL="4572000" lvl="0" indent="0" algn="l" rtl="0">
              <a:spcBef>
                <a:spcPts val="1200"/>
              </a:spcBef>
              <a:spcAft>
                <a:spcPts val="0"/>
              </a:spcAft>
              <a:buNone/>
            </a:pPr>
            <a:r>
              <a:rPr lang="en" sz="1200">
                <a:solidFill>
                  <a:schemeClr val="dk1"/>
                </a:solidFill>
                <a:highlight>
                  <a:srgbClr val="FFFFFF"/>
                </a:highlight>
              </a:rPr>
              <a:t> </a:t>
            </a:r>
            <a:endParaRPr sz="1200">
              <a:solidFill>
                <a:schemeClr val="dk1"/>
              </a:solidFill>
              <a:highlight>
                <a:srgbClr val="FFFFFF"/>
              </a:highlight>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7371125" y="717875"/>
            <a:ext cx="1461300" cy="300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b="1"/>
          </a:p>
        </p:txBody>
      </p:sp>
      <p:sp>
        <p:nvSpPr>
          <p:cNvPr id="100" name="Google Shape;100;p20"/>
          <p:cNvSpPr txBox="1">
            <a:spLocks noGrp="1"/>
          </p:cNvSpPr>
          <p:nvPr>
            <p:ph type="body" idx="1"/>
          </p:nvPr>
        </p:nvSpPr>
        <p:spPr>
          <a:xfrm>
            <a:off x="311700" y="429250"/>
            <a:ext cx="8520600" cy="4124700"/>
          </a:xfrm>
          <a:prstGeom prst="rect">
            <a:avLst/>
          </a:prstGeom>
        </p:spPr>
        <p:txBody>
          <a:bodyPr spcFirstLastPara="1" wrap="square" lIns="91425" tIns="91425" rIns="91425" bIns="91425" anchor="t" anchorCtr="0">
            <a:normAutofit fontScale="47500" lnSpcReduction="10000"/>
          </a:bodyPr>
          <a:lstStyle/>
          <a:p>
            <a:pPr marL="0" lvl="0" indent="0" algn="l" rtl="0">
              <a:spcBef>
                <a:spcPts val="1200"/>
              </a:spcBef>
              <a:spcAft>
                <a:spcPts val="0"/>
              </a:spcAft>
              <a:buNone/>
            </a:pPr>
            <a:r>
              <a:rPr lang="en" sz="1200">
                <a:solidFill>
                  <a:schemeClr val="dk1"/>
                </a:solidFill>
                <a:highlight>
                  <a:srgbClr val="FFFFFF"/>
                </a:highlight>
              </a:rPr>
              <a:t> </a:t>
            </a:r>
            <a:endParaRPr sz="1200">
              <a:solidFill>
                <a:schemeClr val="dk1"/>
              </a:solidFill>
              <a:highlight>
                <a:srgbClr val="FFFFFF"/>
              </a:highlight>
            </a:endParaRPr>
          </a:p>
          <a:p>
            <a:pPr marL="0" lvl="0" indent="0" algn="l" rtl="0">
              <a:spcBef>
                <a:spcPts val="1200"/>
              </a:spcBef>
              <a:spcAft>
                <a:spcPts val="0"/>
              </a:spcAft>
              <a:buNone/>
            </a:pPr>
            <a:r>
              <a:rPr lang="en" sz="6900" b="1">
                <a:solidFill>
                  <a:srgbClr val="FFC000"/>
                </a:solidFill>
              </a:rPr>
              <a:t>O</a:t>
            </a:r>
            <a:r>
              <a:rPr lang="en" sz="6900" b="1">
                <a:solidFill>
                  <a:schemeClr val="dk1"/>
                </a:solidFill>
              </a:rPr>
              <a:t>  	Obedient to God’s call</a:t>
            </a:r>
            <a:endParaRPr sz="6900" b="1">
              <a:solidFill>
                <a:schemeClr val="dk1"/>
              </a:solidFill>
            </a:endParaRPr>
          </a:p>
          <a:p>
            <a:pPr marL="914400" lvl="0" indent="0" algn="l" rtl="0">
              <a:spcBef>
                <a:spcPts val="1200"/>
              </a:spcBef>
              <a:spcAft>
                <a:spcPts val="0"/>
              </a:spcAft>
              <a:buNone/>
            </a:pPr>
            <a:endParaRPr sz="2700">
              <a:solidFill>
                <a:schemeClr val="dk1"/>
              </a:solidFill>
            </a:endParaRPr>
          </a:p>
          <a:p>
            <a:pPr marL="914400" lvl="0" indent="0" algn="l" rtl="0">
              <a:spcBef>
                <a:spcPts val="1200"/>
              </a:spcBef>
              <a:spcAft>
                <a:spcPts val="0"/>
              </a:spcAft>
              <a:buNone/>
            </a:pPr>
            <a:r>
              <a:rPr lang="en" sz="3918">
                <a:solidFill>
                  <a:schemeClr val="dk1"/>
                </a:solidFill>
              </a:rPr>
              <a:t>“Each of you should use whatever gift you have received to serve others, as faithful stewards of God’s grace in its various forms. If anyone speaks, they should do so as one who speaks the very words of God. If anyone serves, they should do so with the strength God provides, so that in all things God may be praised through Jesus Christ.”</a:t>
            </a:r>
            <a:endParaRPr sz="3918">
              <a:solidFill>
                <a:schemeClr val="dk1"/>
              </a:solidFill>
            </a:endParaRPr>
          </a:p>
          <a:p>
            <a:pPr marL="4114800" lvl="0" indent="0" algn="l" rtl="0">
              <a:spcBef>
                <a:spcPts val="1200"/>
              </a:spcBef>
              <a:spcAft>
                <a:spcPts val="0"/>
              </a:spcAft>
              <a:buNone/>
            </a:pPr>
            <a:r>
              <a:rPr lang="en" sz="3918">
                <a:solidFill>
                  <a:schemeClr val="dk1"/>
                </a:solidFill>
              </a:rPr>
              <a:t>   					 ~ 1 Peter 4:10-11</a:t>
            </a:r>
            <a:endParaRPr sz="3918">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8725450" y="445025"/>
            <a:ext cx="106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b="1"/>
          </a:p>
        </p:txBody>
      </p:sp>
      <p:sp>
        <p:nvSpPr>
          <p:cNvPr id="106" name="Google Shape;106;p21"/>
          <p:cNvSpPr txBox="1">
            <a:spLocks noGrp="1"/>
          </p:cNvSpPr>
          <p:nvPr>
            <p:ph type="body" idx="1"/>
          </p:nvPr>
        </p:nvSpPr>
        <p:spPr>
          <a:xfrm>
            <a:off x="311700" y="318225"/>
            <a:ext cx="8520600" cy="4250700"/>
          </a:xfrm>
          <a:prstGeom prst="rect">
            <a:avLst/>
          </a:prstGeom>
        </p:spPr>
        <p:txBody>
          <a:bodyPr spcFirstLastPara="1" wrap="square" lIns="91425" tIns="91425" rIns="91425" bIns="91425" anchor="t" anchorCtr="0">
            <a:normAutofit fontScale="70000" lnSpcReduction="10000"/>
          </a:bodyPr>
          <a:lstStyle/>
          <a:p>
            <a:pPr marL="4114800" lvl="0" indent="0" algn="l" rtl="0">
              <a:spcBef>
                <a:spcPts val="1200"/>
              </a:spcBef>
              <a:spcAft>
                <a:spcPts val="0"/>
              </a:spcAft>
              <a:buNone/>
            </a:pPr>
            <a:endParaRPr sz="1200">
              <a:solidFill>
                <a:schemeClr val="dk1"/>
              </a:solidFill>
            </a:endParaRPr>
          </a:p>
          <a:p>
            <a:pPr marL="0" lvl="0" indent="0" algn="l" rtl="0">
              <a:spcBef>
                <a:spcPts val="1200"/>
              </a:spcBef>
              <a:spcAft>
                <a:spcPts val="0"/>
              </a:spcAft>
              <a:buNone/>
            </a:pPr>
            <a:r>
              <a:rPr lang="en" sz="4728" b="1">
                <a:solidFill>
                  <a:srgbClr val="FFC000"/>
                </a:solidFill>
              </a:rPr>
              <a:t>L</a:t>
            </a:r>
            <a:r>
              <a:rPr lang="en" sz="4728" b="1">
                <a:solidFill>
                  <a:schemeClr val="dk1"/>
                </a:solidFill>
              </a:rPr>
              <a:t>   	Love others unconditionally</a:t>
            </a:r>
            <a:endParaRPr sz="4728" b="1">
              <a:solidFill>
                <a:schemeClr val="dk1"/>
              </a:solidFill>
            </a:endParaRPr>
          </a:p>
          <a:p>
            <a:pPr marL="914400" lvl="0" indent="0" algn="l" rtl="0">
              <a:spcBef>
                <a:spcPts val="1200"/>
              </a:spcBef>
              <a:spcAft>
                <a:spcPts val="0"/>
              </a:spcAft>
              <a:buNone/>
            </a:pPr>
            <a:r>
              <a:rPr lang="en" sz="3300" b="1" baseline="30000">
                <a:solidFill>
                  <a:schemeClr val="dk1"/>
                </a:solidFill>
              </a:rPr>
              <a:t> “</a:t>
            </a:r>
            <a:r>
              <a:rPr lang="en" sz="3300">
                <a:solidFill>
                  <a:schemeClr val="dk1"/>
                </a:solidFill>
              </a:rPr>
              <a:t>Love is patient, love is kind. It does not envy, it does not boast, it is not proud. </a:t>
            </a:r>
            <a:r>
              <a:rPr lang="en" sz="3300" b="1" baseline="30000">
                <a:solidFill>
                  <a:schemeClr val="dk1"/>
                </a:solidFill>
              </a:rPr>
              <a:t> </a:t>
            </a:r>
            <a:r>
              <a:rPr lang="en" sz="3300">
                <a:solidFill>
                  <a:schemeClr val="dk1"/>
                </a:solidFill>
              </a:rPr>
              <a:t>It does not dishonor others, it is not self-seeking, it is not easily angered, it keeps no record of wrongs.</a:t>
            </a:r>
            <a:r>
              <a:rPr lang="en" sz="3300" b="1" baseline="30000">
                <a:solidFill>
                  <a:schemeClr val="dk1"/>
                </a:solidFill>
              </a:rPr>
              <a:t> </a:t>
            </a:r>
            <a:r>
              <a:rPr lang="en" sz="3300">
                <a:solidFill>
                  <a:schemeClr val="dk1"/>
                </a:solidFill>
              </a:rPr>
              <a:t>Love does not delight in evil but rejoices with the truth.</a:t>
            </a:r>
            <a:r>
              <a:rPr lang="en" sz="3300" b="1" baseline="30000">
                <a:solidFill>
                  <a:schemeClr val="dk1"/>
                </a:solidFill>
              </a:rPr>
              <a:t> </a:t>
            </a:r>
            <a:r>
              <a:rPr lang="en" sz="3300">
                <a:solidFill>
                  <a:schemeClr val="dk1"/>
                </a:solidFill>
              </a:rPr>
              <a:t>It always protects, always trusts, always hopes, always perseveres.”                                    	</a:t>
            </a:r>
            <a:endParaRPr sz="3300">
              <a:solidFill>
                <a:schemeClr val="dk1"/>
              </a:solidFill>
            </a:endParaRPr>
          </a:p>
          <a:p>
            <a:pPr marL="4114800" lvl="0" indent="0" algn="l" rtl="0">
              <a:spcBef>
                <a:spcPts val="1200"/>
              </a:spcBef>
              <a:spcAft>
                <a:spcPts val="0"/>
              </a:spcAft>
              <a:buNone/>
            </a:pPr>
            <a:r>
              <a:rPr lang="en" sz="3300" b="1" baseline="30000">
                <a:solidFill>
                  <a:schemeClr val="dk1"/>
                </a:solidFill>
              </a:rPr>
              <a:t>       	</a:t>
            </a:r>
            <a:r>
              <a:rPr lang="en" sz="3300">
                <a:solidFill>
                  <a:schemeClr val="dk1"/>
                </a:solidFill>
              </a:rPr>
              <a:t>~ 1 Corinthians 13:4-8</a:t>
            </a:r>
            <a:endParaRPr sz="3300">
              <a:solidFill>
                <a:schemeClr val="dk1"/>
              </a:solidFill>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1782</Words>
  <Application>Microsoft Office PowerPoint</Application>
  <PresentationFormat>On-screen Show (16:9)</PresentationFormat>
  <Paragraphs>152</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Times New Roman</vt:lpstr>
      <vt:lpstr>Simple Light</vt:lpstr>
      <vt:lpstr>PowerPoint Presentation</vt:lpstr>
      <vt:lpstr>Who are we?</vt:lpstr>
      <vt:lpstr>PowerPoint Presentation</vt:lpstr>
      <vt:lpstr>PowerPoint Presentation</vt:lpstr>
      <vt:lpstr>Our Core Values</vt:lpstr>
      <vt:lpstr>PowerPoint Presentation</vt:lpstr>
      <vt:lpstr>PowerPoint Presentation</vt:lpstr>
      <vt:lpstr>PowerPoint Presentation</vt:lpstr>
      <vt:lpstr>PowerPoint Presentation</vt:lpstr>
      <vt:lpstr>PowerPoint Presentation</vt:lpstr>
      <vt:lpstr>PowerPoint Presentation</vt:lpstr>
      <vt:lpstr>Athletic Program Offerings (In a typical year)</vt:lpstr>
      <vt:lpstr>Golf</vt:lpstr>
      <vt:lpstr>X-Country</vt:lpstr>
      <vt:lpstr>Volleyball</vt:lpstr>
      <vt:lpstr>Basketball</vt:lpstr>
      <vt:lpstr>Curling</vt:lpstr>
      <vt:lpstr>Badminton</vt:lpstr>
      <vt:lpstr>Track and Field</vt:lpstr>
      <vt:lpstr>Visit our website to stay informed</vt:lpstr>
      <vt:lpstr>Safety Measures that we undertake</vt:lpstr>
      <vt:lpstr>What is a concussion?</vt:lpstr>
      <vt:lpstr>Return to play protocol (after initial clearance with doctor)</vt:lpstr>
      <vt:lpstr>PowerPoint Presentation</vt:lpstr>
      <vt:lpstr>PowerPoint Presentation</vt:lpstr>
      <vt:lpstr>Transportation to Athletic Events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Visser</dc:creator>
  <cp:lastModifiedBy>Jason Visser</cp:lastModifiedBy>
  <cp:revision>1</cp:revision>
  <dcterms:modified xsi:type="dcterms:W3CDTF">2021-12-07T23:52:49Z</dcterms:modified>
</cp:coreProperties>
</file>